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62" r:id="rId9"/>
    <p:sldId id="297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98" r:id="rId24"/>
    <p:sldId id="304" r:id="rId25"/>
    <p:sldId id="277" r:id="rId26"/>
    <p:sldId id="278" r:id="rId27"/>
    <p:sldId id="279" r:id="rId28"/>
    <p:sldId id="299" r:id="rId29"/>
    <p:sldId id="280" r:id="rId30"/>
    <p:sldId id="281" r:id="rId31"/>
    <p:sldId id="282" r:id="rId32"/>
    <p:sldId id="283" r:id="rId33"/>
    <p:sldId id="300" r:id="rId34"/>
    <p:sldId id="284" r:id="rId35"/>
    <p:sldId id="285" r:id="rId36"/>
    <p:sldId id="288" r:id="rId37"/>
    <p:sldId id="286" r:id="rId38"/>
    <p:sldId id="301" r:id="rId39"/>
    <p:sldId id="287" r:id="rId40"/>
    <p:sldId id="289" r:id="rId41"/>
    <p:sldId id="290" r:id="rId42"/>
    <p:sldId id="294" r:id="rId43"/>
    <p:sldId id="295" r:id="rId44"/>
    <p:sldId id="303" r:id="rId45"/>
    <p:sldId id="305" r:id="rId46"/>
    <p:sldId id="291" r:id="rId47"/>
    <p:sldId id="292" r:id="rId48"/>
    <p:sldId id="293" r:id="rId49"/>
    <p:sldId id="302" r:id="rId50"/>
    <p:sldId id="296" r:id="rId5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E1E8F-0C00-47EC-9FFA-9A32458DE79B}" type="datetimeFigureOut">
              <a:rPr lang="cs-CZ" smtClean="0"/>
              <a:pPr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A9D85-D1BC-467E-8F5C-ED335950ED6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836712"/>
            <a:ext cx="792088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dirty="0" smtClean="0"/>
              <a:t>Bezpečnost</a:t>
            </a:r>
          </a:p>
          <a:p>
            <a:pPr algn="ctr"/>
            <a:endParaRPr lang="cs-CZ" sz="7200" dirty="0"/>
          </a:p>
          <a:p>
            <a:pPr algn="ctr"/>
            <a:r>
              <a:rPr lang="cs-CZ" sz="7200" dirty="0" smtClean="0"/>
              <a:t>Jiří Hubka - Šmudla</a:t>
            </a:r>
          </a:p>
          <a:p>
            <a:pPr algn="ctr"/>
            <a:endParaRPr lang="cs-CZ" sz="7200" dirty="0" smtClean="0"/>
          </a:p>
          <a:p>
            <a:pPr algn="ctr"/>
            <a:endParaRPr lang="cs-CZ" sz="7200" dirty="0"/>
          </a:p>
          <a:p>
            <a:pPr algn="ctr"/>
            <a:r>
              <a:rPr lang="cs-CZ" sz="1400" dirty="0" smtClean="0"/>
              <a:t>Zpracováno na základě materiálů oboru Bezpečnost CK </a:t>
            </a:r>
            <a:r>
              <a:rPr lang="cs-CZ" sz="1400" dirty="0" err="1" smtClean="0"/>
              <a:t>Řemřich</a:t>
            </a:r>
            <a:r>
              <a:rPr lang="cs-CZ" sz="1400" dirty="0" smtClean="0"/>
              <a:t>, autor  </a:t>
            </a:r>
            <a:r>
              <a:rPr lang="cs-CZ" sz="1400" b="1" dirty="0" smtClean="0"/>
              <a:t>Dominik </a:t>
            </a:r>
            <a:r>
              <a:rPr lang="cs-CZ" sz="1400" b="1" dirty="0" err="1" smtClean="0"/>
              <a:t>Landkammer</a:t>
            </a:r>
            <a:r>
              <a:rPr lang="cs-CZ" sz="1400" b="1" dirty="0" smtClean="0"/>
              <a:t> – Delfín</a:t>
            </a:r>
            <a:r>
              <a:rPr lang="cs-CZ" sz="1400" dirty="0" smtClean="0"/>
              <a:t> 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Bezpečnost </a:t>
            </a:r>
            <a:r>
              <a:rPr lang="cs-CZ" dirty="0" smtClean="0"/>
              <a:t>vs. zábava?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Poměr mezi ne/bezpečností činnosti a „mírou adrenalinu“</a:t>
            </a:r>
          </a:p>
          <a:p>
            <a:r>
              <a:rPr lang="cs-CZ" dirty="0">
                <a:solidFill>
                  <a:srgbClr val="FF0000"/>
                </a:solidFill>
              </a:rPr>
              <a:t>Dobře připravený </a:t>
            </a:r>
            <a:r>
              <a:rPr lang="cs-CZ" dirty="0" smtClean="0">
                <a:solidFill>
                  <a:srgbClr val="FF0000"/>
                </a:solidFill>
              </a:rPr>
              <a:t>program</a:t>
            </a:r>
          </a:p>
          <a:p>
            <a:pPr lvl="1"/>
            <a:r>
              <a:rPr lang="pt-BR" dirty="0" smtClean="0"/>
              <a:t>Předem </a:t>
            </a:r>
            <a:r>
              <a:rPr lang="pt-BR" dirty="0"/>
              <a:t>vím o rizikách a snažím se je </a:t>
            </a:r>
            <a:r>
              <a:rPr lang="pt-BR" dirty="0" smtClean="0"/>
              <a:t>minimalizovat</a:t>
            </a:r>
            <a:endParaRPr lang="cs-CZ" dirty="0" smtClean="0"/>
          </a:p>
          <a:p>
            <a:pPr lvl="1"/>
            <a:r>
              <a:rPr lang="pl-PL" dirty="0" smtClean="0"/>
              <a:t>Činnost </a:t>
            </a:r>
            <a:r>
              <a:rPr lang="pl-PL" dirty="0"/>
              <a:t>má jasný cíl a proto ji zařazuji do </a:t>
            </a:r>
            <a:r>
              <a:rPr lang="pl-PL" dirty="0" smtClean="0"/>
              <a:t>programu</a:t>
            </a:r>
          </a:p>
          <a:p>
            <a:pPr lvl="1"/>
            <a:r>
              <a:rPr lang="pl-PL" dirty="0" smtClean="0"/>
              <a:t>Děti </a:t>
            </a:r>
            <a:r>
              <a:rPr lang="pl-PL" dirty="0"/>
              <a:t>ví, o co jde, co je účelem a jsou poučeny o rizikách</a:t>
            </a:r>
          </a:p>
          <a:p>
            <a:r>
              <a:rPr lang="cs-CZ" dirty="0">
                <a:solidFill>
                  <a:srgbClr val="FF0000"/>
                </a:solidFill>
              </a:rPr>
              <a:t>Špatně připravený </a:t>
            </a:r>
            <a:r>
              <a:rPr lang="cs-CZ" dirty="0" smtClean="0">
                <a:solidFill>
                  <a:srgbClr val="FF0000"/>
                </a:solidFill>
              </a:rPr>
              <a:t>program</a:t>
            </a:r>
          </a:p>
          <a:p>
            <a:pPr lvl="1"/>
            <a:r>
              <a:rPr lang="cs-CZ" dirty="0" smtClean="0"/>
              <a:t>Narychlo </a:t>
            </a:r>
            <a:r>
              <a:rPr lang="cs-CZ" dirty="0"/>
              <a:t>vymyšlené cestou na schůzku – nedomyšlené důsledky </a:t>
            </a:r>
            <a:r>
              <a:rPr lang="cs-CZ" dirty="0" smtClean="0"/>
              <a:t>a neočekávaný průběh</a:t>
            </a:r>
          </a:p>
          <a:p>
            <a:pPr lvl="1"/>
            <a:r>
              <a:rPr lang="cs-CZ" dirty="0" smtClean="0"/>
              <a:t>Rizika </a:t>
            </a:r>
            <a:r>
              <a:rPr lang="cs-CZ" dirty="0"/>
              <a:t>zjišťuji v průběhu činnosti (v lepším případě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Panuje </a:t>
            </a:r>
            <a:r>
              <a:rPr lang="cs-CZ" dirty="0"/>
              <a:t>zmatek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Zásady bezpečného chování v místnostech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Poslouchat </a:t>
            </a:r>
            <a:r>
              <a:rPr lang="cs-CZ" dirty="0">
                <a:solidFill>
                  <a:srgbClr val="FF0000"/>
                </a:solidFill>
              </a:rPr>
              <a:t>zdravý rozum</a:t>
            </a:r>
          </a:p>
          <a:p>
            <a:r>
              <a:rPr lang="cs-CZ" dirty="0" smtClean="0"/>
              <a:t>Při </a:t>
            </a:r>
            <a:r>
              <a:rPr lang="cs-CZ" dirty="0"/>
              <a:t>sestavování programu počítat s jeho vhodným </a:t>
            </a:r>
            <a:r>
              <a:rPr lang="cs-CZ" dirty="0" smtClean="0"/>
              <a:t>umístěním</a:t>
            </a:r>
          </a:p>
          <a:p>
            <a:pPr lvl="1"/>
            <a:r>
              <a:rPr lang="cs-CZ" sz="2200" dirty="0" smtClean="0"/>
              <a:t>Pozor </a:t>
            </a:r>
            <a:r>
              <a:rPr lang="cs-CZ" sz="2200" dirty="0"/>
              <a:t>na ostré hrany nábytku, topení, skříňky, volné konce lina, </a:t>
            </a:r>
            <a:r>
              <a:rPr lang="cs-CZ" sz="2200" dirty="0" smtClean="0"/>
              <a:t>klouzající </a:t>
            </a:r>
            <a:r>
              <a:rPr lang="cs-CZ" sz="2600" dirty="0" smtClean="0"/>
              <a:t>koberce</a:t>
            </a:r>
          </a:p>
          <a:p>
            <a:pPr lvl="1"/>
            <a:r>
              <a:rPr lang="pl-PL" sz="2600" dirty="0" smtClean="0"/>
              <a:t>Pozor </a:t>
            </a:r>
            <a:r>
              <a:rPr lang="pl-PL" sz="2600" dirty="0"/>
              <a:t>na okna – manipulace, vyklánění </a:t>
            </a:r>
            <a:r>
              <a:rPr lang="pl-PL" sz="2600" dirty="0" smtClean="0"/>
              <a:t>se</a:t>
            </a:r>
          </a:p>
          <a:p>
            <a:pPr lvl="1"/>
            <a:r>
              <a:rPr lang="cs-CZ" sz="2600" dirty="0" smtClean="0"/>
              <a:t>Pozor </a:t>
            </a:r>
            <a:r>
              <a:rPr lang="cs-CZ" sz="2600" dirty="0"/>
              <a:t>na žhavé předměty (kamna, vařiče</a:t>
            </a:r>
            <a:r>
              <a:rPr lang="cs-CZ" sz="2600" dirty="0" smtClean="0"/>
              <a:t>)</a:t>
            </a:r>
          </a:p>
          <a:p>
            <a:pPr lvl="1"/>
            <a:r>
              <a:rPr lang="cs-CZ" sz="2600" dirty="0" smtClean="0"/>
              <a:t>Nosnost </a:t>
            </a:r>
            <a:r>
              <a:rPr lang="cs-CZ" sz="2600" dirty="0"/>
              <a:t>a bytelnost nábytku</a:t>
            </a:r>
          </a:p>
          <a:p>
            <a:r>
              <a:rPr lang="cs-CZ" dirty="0" smtClean="0"/>
              <a:t>Udržovat </a:t>
            </a:r>
            <a:r>
              <a:rPr lang="cs-CZ" dirty="0"/>
              <a:t>pořádek, čistotu</a:t>
            </a:r>
          </a:p>
          <a:p>
            <a:r>
              <a:rPr lang="cs-CZ" dirty="0" smtClean="0"/>
              <a:t>Topení </a:t>
            </a:r>
            <a:r>
              <a:rPr lang="cs-CZ" dirty="0"/>
              <a:t>– před odchodem nechat dohořet oheň či jej uhasit</a:t>
            </a:r>
          </a:p>
          <a:p>
            <a:r>
              <a:rPr lang="cs-CZ" dirty="0" smtClean="0"/>
              <a:t>Dodržovat </a:t>
            </a:r>
            <a:r>
              <a:rPr lang="cs-CZ" dirty="0"/>
              <a:t>pravidla a řád klubovny – být v kontaktu se </a:t>
            </a:r>
            <a:r>
              <a:rPr lang="cs-CZ" dirty="0" smtClean="0"/>
              <a:t>správcem </a:t>
            </a:r>
          </a:p>
          <a:p>
            <a:r>
              <a:rPr lang="cs-CZ" dirty="0" smtClean="0"/>
              <a:t>Závěrečná kontrola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Zásady bezpečného chování v místnostech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Elektřina </a:t>
            </a:r>
            <a:r>
              <a:rPr lang="pl-PL" dirty="0"/>
              <a:t>– pozor na manipulaci s přístroji, staré </a:t>
            </a:r>
            <a:r>
              <a:rPr lang="pl-PL" dirty="0" smtClean="0"/>
              <a:t>uvolněné </a:t>
            </a:r>
            <a:r>
              <a:rPr lang="cs-CZ" dirty="0" smtClean="0"/>
              <a:t>zásuvky</a:t>
            </a:r>
            <a:r>
              <a:rPr lang="cs-CZ" dirty="0"/>
              <a:t>, ošoupané </a:t>
            </a:r>
            <a:r>
              <a:rPr lang="cs-CZ" dirty="0" err="1"/>
              <a:t>sňůry</a:t>
            </a:r>
            <a:r>
              <a:rPr lang="cs-CZ" dirty="0"/>
              <a:t>, …</a:t>
            </a:r>
          </a:p>
          <a:p>
            <a:r>
              <a:rPr lang="cs-CZ" dirty="0" smtClean="0"/>
              <a:t>Sušení </a:t>
            </a:r>
            <a:r>
              <a:rPr lang="cs-CZ" dirty="0"/>
              <a:t>věcí na kamnech – nenechávat bez dozoru</a:t>
            </a:r>
          </a:p>
          <a:p>
            <a:r>
              <a:rPr lang="cs-CZ" dirty="0" smtClean="0"/>
              <a:t>Znát </a:t>
            </a:r>
            <a:r>
              <a:rPr lang="cs-CZ" dirty="0"/>
              <a:t>způsob evakuace v případě požáru a jiných </a:t>
            </a:r>
            <a:r>
              <a:rPr lang="cs-CZ" dirty="0" smtClean="0"/>
              <a:t>krizových situacích</a:t>
            </a:r>
            <a:endParaRPr lang="cs-CZ" dirty="0"/>
          </a:p>
          <a:p>
            <a:r>
              <a:rPr lang="cs-CZ" dirty="0" smtClean="0"/>
              <a:t>Znát </a:t>
            </a:r>
            <a:r>
              <a:rPr lang="cs-CZ" dirty="0"/>
              <a:t>umístění hlavního uzávěru vody (HUV), plynu (HUP</a:t>
            </a:r>
            <a:r>
              <a:rPr lang="cs-CZ" dirty="0" smtClean="0"/>
              <a:t>), hlavních </a:t>
            </a:r>
            <a:r>
              <a:rPr lang="cs-CZ" dirty="0"/>
              <a:t>jističů el. </a:t>
            </a:r>
            <a:r>
              <a:rPr lang="cs-CZ" dirty="0" smtClean="0"/>
              <a:t>Proudu</a:t>
            </a:r>
            <a:endParaRPr lang="cs-CZ" dirty="0"/>
          </a:p>
          <a:p>
            <a:r>
              <a:rPr lang="cs-CZ" dirty="0" smtClean="0"/>
              <a:t>Znát </a:t>
            </a:r>
            <a:r>
              <a:rPr lang="cs-CZ" dirty="0"/>
              <a:t>umístění hasicích přístrojů a lékárničky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Zásady bezpečného chování v tělocvičně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Cvičení </a:t>
            </a:r>
            <a:r>
              <a:rPr lang="pl-PL" dirty="0"/>
              <a:t>na nářadí je možné pouze pod dohledem osoby </a:t>
            </a:r>
            <a:r>
              <a:rPr lang="pl-PL" dirty="0" smtClean="0"/>
              <a:t>s </a:t>
            </a:r>
            <a:r>
              <a:rPr lang="cs-CZ" dirty="0" smtClean="0"/>
              <a:t>kvalifikací </a:t>
            </a:r>
            <a:r>
              <a:rPr lang="cs-CZ" dirty="0"/>
              <a:t>(pedagog, trenér, cvičitel)</a:t>
            </a:r>
          </a:p>
          <a:p>
            <a:r>
              <a:rPr lang="cs-CZ" dirty="0" smtClean="0"/>
              <a:t>Poučit </a:t>
            </a:r>
            <a:r>
              <a:rPr lang="cs-CZ" dirty="0"/>
              <a:t>účastníky - dostatečná kázeň mezi dětmi</a:t>
            </a:r>
          </a:p>
          <a:p>
            <a:r>
              <a:rPr lang="cs-CZ" dirty="0" smtClean="0"/>
              <a:t>Dostatečná </a:t>
            </a:r>
            <a:r>
              <a:rPr lang="cs-CZ" dirty="0"/>
              <a:t>míra vlastních znalostí</a:t>
            </a:r>
          </a:p>
          <a:p>
            <a:r>
              <a:rPr lang="cs-CZ" dirty="0" smtClean="0"/>
              <a:t>Před </a:t>
            </a:r>
            <a:r>
              <a:rPr lang="cs-CZ" dirty="0"/>
              <a:t>cvičením provést rozcvičení</a:t>
            </a:r>
          </a:p>
          <a:p>
            <a:r>
              <a:rPr lang="cs-CZ" dirty="0" smtClean="0"/>
              <a:t>Nářadí </a:t>
            </a:r>
            <a:r>
              <a:rPr lang="cs-CZ" dirty="0"/>
              <a:t>musí být v bezvadném pořádku – nutno zkontrolovat</a:t>
            </a:r>
          </a:p>
          <a:p>
            <a:r>
              <a:rPr lang="cs-CZ" dirty="0" smtClean="0"/>
              <a:t>Ochranné </a:t>
            </a:r>
            <a:r>
              <a:rPr lang="cs-CZ" dirty="0"/>
              <a:t>pomůcky – žíněnky</a:t>
            </a:r>
          </a:p>
          <a:p>
            <a:r>
              <a:rPr lang="cs-CZ" dirty="0" smtClean="0"/>
              <a:t>Podávání </a:t>
            </a:r>
            <a:r>
              <a:rPr lang="cs-CZ" dirty="0"/>
              <a:t>záchrany u každého nářadí</a:t>
            </a:r>
          </a:p>
          <a:p>
            <a:r>
              <a:rPr lang="cs-CZ" dirty="0" smtClean="0"/>
              <a:t>Vhodné </a:t>
            </a:r>
            <a:r>
              <a:rPr lang="cs-CZ" dirty="0"/>
              <a:t>oblečení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Zásady bezpečného chování venku/hřišti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Zkontrolovat prostor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povrchy doskočišť, běžeckých </a:t>
            </a:r>
            <a:r>
              <a:rPr lang="cs-CZ" dirty="0" smtClean="0"/>
              <a:t>drah</a:t>
            </a:r>
          </a:p>
          <a:p>
            <a:pPr lvl="1"/>
            <a:r>
              <a:rPr lang="pl-PL" dirty="0" smtClean="0"/>
              <a:t> </a:t>
            </a:r>
            <a:r>
              <a:rPr lang="pl-PL" dirty="0"/>
              <a:t>Díry v trávníku na </a:t>
            </a:r>
            <a:r>
              <a:rPr lang="pl-PL" dirty="0" smtClean="0"/>
              <a:t>hřišti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Ostré nebo tvrdé předměty</a:t>
            </a:r>
          </a:p>
          <a:p>
            <a:r>
              <a:rPr lang="cs-CZ" dirty="0" smtClean="0"/>
              <a:t>Bezpečný </a:t>
            </a:r>
            <a:r>
              <a:rPr lang="cs-CZ" dirty="0"/>
              <a:t>prostor - pro hody, střelbu</a:t>
            </a:r>
          </a:p>
          <a:p>
            <a:r>
              <a:rPr lang="cs-CZ" dirty="0" smtClean="0"/>
              <a:t>Důraz </a:t>
            </a:r>
            <a:r>
              <a:rPr lang="cs-CZ" dirty="0"/>
              <a:t>na fair-play</a:t>
            </a:r>
          </a:p>
          <a:p>
            <a:r>
              <a:rPr lang="cs-CZ" dirty="0" smtClean="0"/>
              <a:t>Mít </a:t>
            </a:r>
            <a:r>
              <a:rPr lang="cs-CZ" dirty="0"/>
              <a:t>u sebe nezbytné potřeby pro poskytnutí první pomoci</a:t>
            </a:r>
          </a:p>
          <a:p>
            <a:r>
              <a:rPr lang="cs-CZ" dirty="0" smtClean="0"/>
              <a:t>Dávat </a:t>
            </a:r>
            <a:r>
              <a:rPr lang="cs-CZ" dirty="0"/>
              <a:t>pozor na přetěžování nebo jednostrannou zátěž</a:t>
            </a:r>
          </a:p>
          <a:p>
            <a:r>
              <a:rPr lang="cs-CZ" dirty="0" smtClean="0"/>
              <a:t>Mít </a:t>
            </a:r>
            <a:r>
              <a:rPr lang="cs-CZ" dirty="0"/>
              <a:t>přehled o všech </a:t>
            </a:r>
            <a:r>
              <a:rPr lang="cs-CZ" dirty="0" smtClean="0"/>
              <a:t>účastnících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nářadím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Použití nářadí je na uvážení vedoucího, je nutné znát </a:t>
            </a:r>
            <a:r>
              <a:rPr lang="cs-CZ" dirty="0" smtClean="0"/>
              <a:t>schopnosti dětí </a:t>
            </a:r>
            <a:r>
              <a:rPr lang="cs-CZ" dirty="0"/>
              <a:t>a přizpůsobit jim danou práci</a:t>
            </a:r>
          </a:p>
          <a:p>
            <a:r>
              <a:rPr lang="cs-CZ" dirty="0" smtClean="0"/>
              <a:t>Sám </a:t>
            </a:r>
            <a:r>
              <a:rPr lang="cs-CZ" dirty="0"/>
              <a:t>musím mít s prací zkušenost </a:t>
            </a:r>
            <a:r>
              <a:rPr lang="cs-CZ" dirty="0" smtClean="0"/>
              <a:t>a </a:t>
            </a:r>
            <a:r>
              <a:rPr lang="cs-CZ" dirty="0"/>
              <a:t>ovládat ji</a:t>
            </a:r>
          </a:p>
          <a:p>
            <a:r>
              <a:rPr lang="cs-CZ" dirty="0" smtClean="0"/>
              <a:t>Poučit </a:t>
            </a:r>
            <a:r>
              <a:rPr lang="cs-CZ" dirty="0"/>
              <a:t>děti o rizikách a poučit je o zásadách práce</a:t>
            </a:r>
          </a:p>
          <a:p>
            <a:r>
              <a:rPr lang="cs-CZ" dirty="0" smtClean="0"/>
              <a:t>Mít </a:t>
            </a:r>
            <a:r>
              <a:rPr lang="cs-CZ" dirty="0"/>
              <a:t>pracovní pomůcky v </a:t>
            </a:r>
            <a:r>
              <a:rPr lang="cs-CZ" dirty="0" smtClean="0"/>
              <a:t>pořádku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Správce </a:t>
            </a:r>
            <a:r>
              <a:rPr lang="cs-CZ" dirty="0" smtClean="0"/>
              <a:t>nářadí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Pravidelná </a:t>
            </a:r>
            <a:r>
              <a:rPr lang="cs-CZ" dirty="0" smtClean="0"/>
              <a:t>údržba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Vždy uklizené na svém místě</a:t>
            </a:r>
          </a:p>
          <a:p>
            <a:r>
              <a:rPr lang="cs-CZ" dirty="0" smtClean="0"/>
              <a:t>Při </a:t>
            </a:r>
            <a:r>
              <a:rPr lang="cs-CZ" dirty="0"/>
              <a:t>přenášení dbát na zvýšenou opatrnost (neházet, ostré </a:t>
            </a:r>
            <a:r>
              <a:rPr lang="cs-CZ" dirty="0" smtClean="0"/>
              <a:t>hrany a </a:t>
            </a:r>
            <a:r>
              <a:rPr lang="cs-CZ" dirty="0"/>
              <a:t>špičky směrem k zemi)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nářadím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Nářadí používat k účelu, k jakému je určeno</a:t>
            </a:r>
          </a:p>
          <a:p>
            <a:r>
              <a:rPr lang="cs-CZ" dirty="0" smtClean="0"/>
              <a:t>Zajistit </a:t>
            </a:r>
            <a:r>
              <a:rPr lang="cs-CZ" dirty="0"/>
              <a:t>dostatečný pracovní a manipulační prostor</a:t>
            </a:r>
          </a:p>
          <a:p>
            <a:r>
              <a:rPr lang="cs-CZ" dirty="0" smtClean="0"/>
              <a:t>Při </a:t>
            </a:r>
            <a:r>
              <a:rPr lang="cs-CZ" dirty="0"/>
              <a:t>práci nad zemí zajistit nářadí před pádem, nikdo nesmí </a:t>
            </a:r>
            <a:r>
              <a:rPr lang="cs-CZ" dirty="0" smtClean="0"/>
              <a:t>stát bezprostředně </a:t>
            </a:r>
            <a:r>
              <a:rPr lang="cs-CZ" dirty="0"/>
              <a:t>pod ním (vytahování seker na strom na laně,…)</a:t>
            </a:r>
          </a:p>
          <a:p>
            <a:r>
              <a:rPr lang="cs-CZ" dirty="0" smtClean="0"/>
              <a:t>Štípání </a:t>
            </a:r>
            <a:r>
              <a:rPr lang="cs-CZ" dirty="0"/>
              <a:t>dřeva jen na špalku</a:t>
            </a:r>
          </a:p>
          <a:p>
            <a:r>
              <a:rPr lang="cs-CZ" dirty="0" smtClean="0"/>
              <a:t>Kácení stromů</a:t>
            </a:r>
          </a:p>
          <a:p>
            <a:pPr lvl="1"/>
            <a:r>
              <a:rPr lang="pt-BR" dirty="0" smtClean="0"/>
              <a:t> </a:t>
            </a:r>
            <a:r>
              <a:rPr lang="pt-BR" dirty="0"/>
              <a:t>Děti maximálně tyčovinu do 10cm </a:t>
            </a:r>
            <a:r>
              <a:rPr lang="pt-BR" dirty="0" smtClean="0"/>
              <a:t>průměru</a:t>
            </a:r>
            <a:endParaRPr lang="cs-CZ" dirty="0" smtClean="0"/>
          </a:p>
          <a:p>
            <a:pPr lvl="1"/>
            <a:r>
              <a:rPr lang="cs-CZ" dirty="0" smtClean="0"/>
              <a:t> </a:t>
            </a:r>
            <a:r>
              <a:rPr lang="cs-CZ" dirty="0"/>
              <a:t>Pod dohledem dospělé </a:t>
            </a:r>
            <a:r>
              <a:rPr lang="cs-CZ" dirty="0" smtClean="0"/>
              <a:t>osoby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Správný postup (zásek, zářez na opačné straně, odtlačení do </a:t>
            </a:r>
            <a:r>
              <a:rPr lang="cs-CZ" dirty="0" smtClean="0"/>
              <a:t>pádového pole</a:t>
            </a:r>
            <a:r>
              <a:rPr lang="cs-CZ" dirty="0"/>
              <a:t>, kde určitě nikdo nestojí)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materiály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Pozor na </a:t>
            </a:r>
            <a:r>
              <a:rPr lang="cs-CZ" dirty="0" smtClean="0"/>
              <a:t>materiál</a:t>
            </a:r>
            <a:r>
              <a:rPr lang="cs-CZ" dirty="0"/>
              <a:t>, děti do 18 let nesmí pracovat </a:t>
            </a:r>
            <a:r>
              <a:rPr lang="cs-CZ" dirty="0" smtClean="0"/>
              <a:t>s: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Hořlavinami I. a II. třídy – </a:t>
            </a:r>
            <a:r>
              <a:rPr lang="cs-CZ" dirty="0" smtClean="0"/>
              <a:t>(ředidla</a:t>
            </a:r>
            <a:r>
              <a:rPr lang="cs-CZ" dirty="0"/>
              <a:t>, barvy, zkapalněné </a:t>
            </a:r>
            <a:r>
              <a:rPr lang="cs-CZ" dirty="0" smtClean="0"/>
              <a:t>plyny)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Benzínem, naftou, </a:t>
            </a:r>
            <a:r>
              <a:rPr lang="cs-CZ" dirty="0" smtClean="0"/>
              <a:t>petrolejem</a:t>
            </a:r>
          </a:p>
          <a:p>
            <a:pPr lvl="1"/>
            <a:r>
              <a:rPr lang="cs-CZ" dirty="0" smtClean="0"/>
              <a:t> Jedy</a:t>
            </a:r>
          </a:p>
          <a:p>
            <a:pPr lvl="1"/>
            <a:r>
              <a:rPr lang="cs-CZ" dirty="0" smtClean="0"/>
              <a:t> Žíravinami</a:t>
            </a:r>
          </a:p>
          <a:p>
            <a:pPr lvl="1"/>
            <a:r>
              <a:rPr lang="cs-CZ" dirty="0" smtClean="0"/>
              <a:t> Hnojivy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Pesticidy, insekticidy, atd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 Třaskavinami </a:t>
            </a:r>
            <a:r>
              <a:rPr lang="cs-CZ" dirty="0"/>
              <a:t>– zábavná </a:t>
            </a:r>
            <a:r>
              <a:rPr lang="cs-CZ" dirty="0" smtClean="0"/>
              <a:t>pyrotechnika</a:t>
            </a:r>
            <a:endParaRPr lang="cs-CZ" dirty="0"/>
          </a:p>
          <a:p>
            <a:r>
              <a:rPr lang="cs-CZ" dirty="0" smtClean="0"/>
              <a:t>V </a:t>
            </a:r>
            <a:r>
              <a:rPr lang="cs-CZ" dirty="0"/>
              <a:t>případě kontaktu a následných problémů (otrava, alergie) </a:t>
            </a:r>
            <a:r>
              <a:rPr lang="cs-CZ" dirty="0" smtClean="0"/>
              <a:t>vždy zajistit </a:t>
            </a:r>
            <a:r>
              <a:rPr lang="cs-CZ" dirty="0"/>
              <a:t>lékařské ošetření a zjistit látku (název, složení, </a:t>
            </a:r>
            <a:r>
              <a:rPr lang="cs-CZ" dirty="0" smtClean="0"/>
              <a:t>popř. odebrat </a:t>
            </a:r>
            <a:r>
              <a:rPr lang="cs-CZ" dirty="0"/>
              <a:t>vzorek)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Práce s přístroji a spotřebiči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Veškerá elektrická zařízení musí být v pořádku, </a:t>
            </a:r>
            <a:r>
              <a:rPr lang="cs-CZ" dirty="0" smtClean="0"/>
              <a:t>včetně přívodních </a:t>
            </a:r>
            <a:r>
              <a:rPr lang="cs-CZ" dirty="0"/>
              <a:t>šňůr, krytů, atp.</a:t>
            </a:r>
          </a:p>
          <a:p>
            <a:r>
              <a:rPr lang="cs-CZ" dirty="0" smtClean="0"/>
              <a:t>Spotřebiče </a:t>
            </a:r>
            <a:r>
              <a:rPr lang="cs-CZ" dirty="0"/>
              <a:t>používáme pro účel, k jakému jsou určeny</a:t>
            </a:r>
          </a:p>
          <a:p>
            <a:r>
              <a:rPr lang="cs-CZ" dirty="0" smtClean="0"/>
              <a:t>Manipulace </a:t>
            </a:r>
            <a:r>
              <a:rPr lang="cs-CZ" dirty="0"/>
              <a:t>se spotřebiči jen vypnutými, popř. odpojenými </a:t>
            </a:r>
            <a:r>
              <a:rPr lang="cs-CZ" dirty="0" smtClean="0"/>
              <a:t>ze sítě</a:t>
            </a:r>
            <a:endParaRPr lang="cs-CZ" dirty="0"/>
          </a:p>
          <a:p>
            <a:r>
              <a:rPr lang="cs-CZ" dirty="0" smtClean="0"/>
              <a:t>Děti </a:t>
            </a:r>
            <a:r>
              <a:rPr lang="cs-CZ" dirty="0"/>
              <a:t>by měly obsluhovat jen jednoduché spotřebiče (</a:t>
            </a:r>
            <a:r>
              <a:rPr lang="cs-CZ" dirty="0" smtClean="0"/>
              <a:t>osvětlení, spotřební </a:t>
            </a:r>
            <a:r>
              <a:rPr lang="cs-CZ" dirty="0"/>
              <a:t>elektronika)</a:t>
            </a:r>
          </a:p>
          <a:p>
            <a:r>
              <a:rPr lang="cs-CZ" dirty="0" smtClean="0"/>
              <a:t>Složitější </a:t>
            </a:r>
            <a:r>
              <a:rPr lang="cs-CZ" dirty="0"/>
              <a:t>přístroje a spotřebiče s velkým příkonem </a:t>
            </a:r>
            <a:r>
              <a:rPr lang="cs-CZ" dirty="0" smtClean="0"/>
              <a:t>obsluhuje poučená </a:t>
            </a:r>
            <a:r>
              <a:rPr lang="cs-CZ" dirty="0"/>
              <a:t>osoba starší 15 let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Práce s přístroji a spotřebiči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Pozor na stroje, které vyžadují speciální </a:t>
            </a:r>
            <a:r>
              <a:rPr lang="cs-CZ" dirty="0" smtClean="0"/>
              <a:t>oprávnění</a:t>
            </a:r>
          </a:p>
          <a:p>
            <a:pPr lvl="1"/>
            <a:r>
              <a:rPr lang="cs-CZ" dirty="0" smtClean="0"/>
              <a:t> Svářečka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Motorová </a:t>
            </a:r>
            <a:r>
              <a:rPr lang="cs-CZ" dirty="0" smtClean="0"/>
              <a:t>pila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Elektrická řetězová </a:t>
            </a:r>
            <a:r>
              <a:rPr lang="cs-CZ" dirty="0" smtClean="0"/>
              <a:t>pila</a:t>
            </a:r>
          </a:p>
          <a:p>
            <a:pPr lvl="1"/>
            <a:r>
              <a:rPr lang="cs-CZ" dirty="0" smtClean="0"/>
              <a:t> </a:t>
            </a:r>
            <a:r>
              <a:rPr lang="cs-CZ" dirty="0" err="1" smtClean="0"/>
              <a:t>Křovinořez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nás čeká…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50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slidů</a:t>
            </a:r>
            <a:r>
              <a:rPr lang="cs-CZ" dirty="0" smtClean="0">
                <a:solidFill>
                  <a:srgbClr val="FF0000"/>
                </a:solidFill>
              </a:rPr>
              <a:t>, aneb pořádná </a:t>
            </a:r>
            <a:r>
              <a:rPr lang="cs-CZ" dirty="0" err="1" smtClean="0">
                <a:solidFill>
                  <a:srgbClr val="FF0000"/>
                </a:solidFill>
              </a:rPr>
              <a:t>stomegová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prezoška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</a:p>
          <a:p>
            <a:r>
              <a:rPr lang="cs-CZ" dirty="0" smtClean="0"/>
              <a:t>Pár základních pojmů</a:t>
            </a:r>
          </a:p>
          <a:p>
            <a:r>
              <a:rPr lang="cs-CZ" dirty="0" smtClean="0"/>
              <a:t>Zásady bezpečného chování</a:t>
            </a:r>
          </a:p>
          <a:p>
            <a:pPr lvl="1"/>
            <a:r>
              <a:rPr lang="cs-CZ" dirty="0" smtClean="0"/>
              <a:t>V klubovně</a:t>
            </a:r>
          </a:p>
          <a:p>
            <a:pPr lvl="1"/>
            <a:r>
              <a:rPr lang="cs-CZ" dirty="0" smtClean="0"/>
              <a:t>V tělocvičně</a:t>
            </a:r>
          </a:p>
          <a:p>
            <a:pPr lvl="1"/>
            <a:r>
              <a:rPr lang="cs-CZ" dirty="0" smtClean="0"/>
              <a:t>Na hřišti</a:t>
            </a:r>
          </a:p>
          <a:p>
            <a:r>
              <a:rPr lang="cs-CZ" dirty="0" smtClean="0"/>
              <a:t>Zacházení s nástroji, ochranné pomůcky</a:t>
            </a:r>
          </a:p>
          <a:p>
            <a:r>
              <a:rPr lang="cs-CZ" dirty="0" smtClean="0"/>
              <a:t>Zacházení s přístroji, spotřebiči, el. proud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Pomůcky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Ochranné</a:t>
            </a:r>
          </a:p>
          <a:p>
            <a:pPr lvl="1"/>
            <a:r>
              <a:rPr lang="pl-PL" dirty="0" smtClean="0"/>
              <a:t> </a:t>
            </a:r>
            <a:r>
              <a:rPr lang="pl-PL" dirty="0"/>
              <a:t>K prevenci před úrazem za běžných </a:t>
            </a:r>
            <a:r>
              <a:rPr lang="pl-PL" dirty="0" smtClean="0"/>
              <a:t>podmínek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Vhodné oblečení na práci, rukavice, </a:t>
            </a:r>
            <a:r>
              <a:rPr lang="cs-CZ" dirty="0" smtClean="0"/>
              <a:t>brýle</a:t>
            </a:r>
          </a:p>
          <a:p>
            <a:r>
              <a:rPr lang="cs-CZ" dirty="0" smtClean="0"/>
              <a:t>Bezpečnostní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Snížení rizika při předvídatelných </a:t>
            </a:r>
            <a:r>
              <a:rPr lang="cs-CZ" dirty="0" smtClean="0"/>
              <a:t>situacích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Plovací vesta, cyklistická přilba, horolezecký sedák</a:t>
            </a:r>
          </a:p>
          <a:p>
            <a:r>
              <a:rPr lang="cs-CZ" dirty="0" smtClean="0"/>
              <a:t>Záchranné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K záchraně či omezení </a:t>
            </a:r>
            <a:r>
              <a:rPr lang="cs-CZ" dirty="0" smtClean="0"/>
              <a:t>škod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Hasicí přístroje, lékárničky, házecí pytlík na vodu,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Předpoklady </a:t>
            </a:r>
            <a:r>
              <a:rPr lang="cs-CZ" dirty="0" smtClean="0"/>
              <a:t>konání </a:t>
            </a:r>
            <a:r>
              <a:rPr lang="cs-CZ" dirty="0"/>
              <a:t>akcí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PRÁVNÍ PŘEDPOKLADY</a:t>
            </a:r>
          </a:p>
          <a:p>
            <a:r>
              <a:rPr lang="cs-CZ" dirty="0" smtClean="0"/>
              <a:t>Vyhláška </a:t>
            </a:r>
            <a:r>
              <a:rPr lang="cs-CZ" dirty="0"/>
              <a:t>O ochraně veřejného zdraví</a:t>
            </a:r>
          </a:p>
          <a:p>
            <a:r>
              <a:rPr lang="cs-CZ" dirty="0" smtClean="0"/>
              <a:t>Vyhláška O </a:t>
            </a:r>
            <a:r>
              <a:rPr lang="cs-CZ" dirty="0"/>
              <a:t>hygienických požadavcích na zotavovací akce pro děti – </a:t>
            </a:r>
            <a:r>
              <a:rPr lang="cs-CZ" dirty="0" smtClean="0"/>
              <a:t>(30 </a:t>
            </a:r>
            <a:r>
              <a:rPr lang="cs-CZ" dirty="0"/>
              <a:t>dětí do 15 </a:t>
            </a:r>
            <a:r>
              <a:rPr lang="cs-CZ" dirty="0" smtClean="0"/>
              <a:t>let)</a:t>
            </a:r>
            <a:endParaRPr lang="cs-CZ" dirty="0"/>
          </a:p>
          <a:p>
            <a:r>
              <a:rPr lang="cs-CZ" dirty="0"/>
              <a:t>DOSTATEČNÁ ORGANIZAČNÍ PŘÍPRAVA</a:t>
            </a:r>
          </a:p>
          <a:p>
            <a:r>
              <a:rPr lang="cs-CZ" dirty="0" smtClean="0"/>
              <a:t>Místo </a:t>
            </a:r>
            <a:r>
              <a:rPr lang="cs-CZ" dirty="0"/>
              <a:t>konání</a:t>
            </a:r>
          </a:p>
          <a:p>
            <a:r>
              <a:rPr lang="cs-CZ" dirty="0" smtClean="0"/>
              <a:t>Doprava </a:t>
            </a:r>
            <a:r>
              <a:rPr lang="cs-CZ" dirty="0"/>
              <a:t>a časový rozvrh</a:t>
            </a:r>
          </a:p>
          <a:p>
            <a:r>
              <a:rPr lang="cs-CZ" dirty="0" smtClean="0"/>
              <a:t>Program </a:t>
            </a:r>
            <a:r>
              <a:rPr lang="cs-CZ" dirty="0"/>
              <a:t>a jeho cíle</a:t>
            </a:r>
          </a:p>
          <a:p>
            <a:r>
              <a:rPr lang="cs-CZ" dirty="0" smtClean="0"/>
              <a:t>Personální </a:t>
            </a:r>
            <a:r>
              <a:rPr lang="cs-CZ" dirty="0"/>
              <a:t>zabezpečení</a:t>
            </a:r>
          </a:p>
          <a:p>
            <a:r>
              <a:rPr lang="cs-CZ" dirty="0" smtClean="0"/>
              <a:t>Finanční </a:t>
            </a:r>
            <a:r>
              <a:rPr lang="cs-CZ" dirty="0"/>
              <a:t>rozvaha</a:t>
            </a:r>
          </a:p>
          <a:p>
            <a:r>
              <a:rPr lang="cs-CZ" dirty="0" smtClean="0"/>
              <a:t>Materiální </a:t>
            </a:r>
            <a:r>
              <a:rPr lang="cs-CZ" dirty="0"/>
              <a:t>zabezpečení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Doprava na výpravách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Společná </a:t>
            </a:r>
            <a:r>
              <a:rPr lang="cs-CZ" dirty="0"/>
              <a:t>cesta </a:t>
            </a:r>
            <a:r>
              <a:rPr lang="cs-CZ" dirty="0" err="1" smtClean="0"/>
              <a:t>hromdnými</a:t>
            </a:r>
            <a:r>
              <a:rPr lang="cs-CZ" dirty="0" smtClean="0"/>
              <a:t> dopravními prostředky</a:t>
            </a:r>
          </a:p>
          <a:p>
            <a:pPr lvl="1"/>
            <a:r>
              <a:rPr lang="cs-CZ" dirty="0" smtClean="0"/>
              <a:t>Nastupujeme </a:t>
            </a:r>
            <a:r>
              <a:rPr lang="cs-CZ" dirty="0"/>
              <a:t>do jednoho </a:t>
            </a:r>
            <a:r>
              <a:rPr lang="cs-CZ" dirty="0" smtClean="0"/>
              <a:t>vagonu</a:t>
            </a:r>
          </a:p>
          <a:p>
            <a:pPr lvl="1"/>
            <a:r>
              <a:rPr lang="pl-PL" dirty="0" smtClean="0"/>
              <a:t>Odpovědná </a:t>
            </a:r>
            <a:r>
              <a:rPr lang="pl-PL" dirty="0"/>
              <a:t>osoba nastupuje a vystupuje první, vůdce jako poslední a </a:t>
            </a:r>
            <a:r>
              <a:rPr lang="pl-PL" dirty="0" smtClean="0"/>
              <a:t>dbá </a:t>
            </a:r>
            <a:r>
              <a:rPr lang="cs-CZ" dirty="0" smtClean="0"/>
              <a:t>na </a:t>
            </a:r>
            <a:r>
              <a:rPr lang="cs-CZ" dirty="0"/>
              <a:t>to, aby ve venku či ve voze nezůstal nikdo z účastníků, </a:t>
            </a:r>
            <a:r>
              <a:rPr lang="cs-CZ" dirty="0" smtClean="0"/>
              <a:t>kontroluje zapomenuté věci</a:t>
            </a:r>
          </a:p>
          <a:p>
            <a:pPr lvl="1"/>
            <a:r>
              <a:rPr lang="cs-CZ" dirty="0" smtClean="0"/>
              <a:t>Nepřekážet </a:t>
            </a:r>
            <a:r>
              <a:rPr lang="cs-CZ" dirty="0"/>
              <a:t>odloženými batohy atd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Ohleduplné chování</a:t>
            </a:r>
          </a:p>
          <a:p>
            <a:pPr lvl="1"/>
            <a:r>
              <a:rPr lang="cs-CZ" dirty="0" smtClean="0"/>
              <a:t>Dodržovat </a:t>
            </a:r>
            <a:r>
              <a:rPr lang="cs-CZ" dirty="0"/>
              <a:t>přepravní </a:t>
            </a:r>
            <a:r>
              <a:rPr lang="cs-CZ" dirty="0" smtClean="0"/>
              <a:t>řád</a:t>
            </a:r>
          </a:p>
          <a:p>
            <a:pPr lvl="1"/>
            <a:r>
              <a:rPr lang="cs-CZ" dirty="0" smtClean="0"/>
              <a:t>Nevyklánět </a:t>
            </a:r>
            <a:r>
              <a:rPr lang="cs-CZ" dirty="0"/>
              <a:t>se z </a:t>
            </a:r>
            <a:r>
              <a:rPr lang="cs-CZ" dirty="0" smtClean="0"/>
              <a:t>okének – nebezpečí úrazu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Aneb jak Sud mával na holky.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Doprava na výpravách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00200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Cesta individuálními dopravními prostředky</a:t>
            </a:r>
          </a:p>
          <a:p>
            <a:pPr lvl="1"/>
            <a:r>
              <a:rPr lang="cs-CZ" dirty="0" smtClean="0"/>
              <a:t>Majitel/řidič auta vydává pokyny</a:t>
            </a:r>
          </a:p>
          <a:p>
            <a:pPr lvl="1"/>
            <a:r>
              <a:rPr lang="cs-CZ" dirty="0" smtClean="0"/>
              <a:t>Za jízdy se poutáme, zádržné prostředky</a:t>
            </a:r>
          </a:p>
          <a:p>
            <a:pPr lvl="1"/>
            <a:r>
              <a:rPr lang="cs-CZ" dirty="0" smtClean="0"/>
              <a:t>Nerozptylujeme řidiče</a:t>
            </a:r>
          </a:p>
          <a:p>
            <a:pPr lvl="1"/>
            <a:r>
              <a:rPr lang="cs-CZ" dirty="0" smtClean="0"/>
              <a:t>Hudba ve vozidle se řídí vkusem řidiče.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Přesuny po komunikacích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Při chůzi v organizovaném útvaru se chodí vpravo, vepředu i vzadu </a:t>
            </a:r>
            <a:r>
              <a:rPr lang="cs-CZ" dirty="0" smtClean="0"/>
              <a:t>jde odpovědná </a:t>
            </a:r>
            <a:r>
              <a:rPr lang="cs-CZ" dirty="0"/>
              <a:t>osoba, při špatné viditelnosti vpředu i vzadu odrazka </a:t>
            </a:r>
            <a:r>
              <a:rPr lang="cs-CZ" dirty="0" smtClean="0"/>
              <a:t>nebo blikačka</a:t>
            </a:r>
            <a:r>
              <a:rPr lang="cs-CZ" dirty="0"/>
              <a:t>, popř. reflexní vesty</a:t>
            </a:r>
          </a:p>
          <a:p>
            <a:r>
              <a:rPr lang="cs-CZ" dirty="0" smtClean="0"/>
              <a:t>Míjení </a:t>
            </a:r>
            <a:r>
              <a:rPr lang="cs-CZ" dirty="0"/>
              <a:t>velkých vozidel ustoupit za krajnici</a:t>
            </a:r>
          </a:p>
          <a:p>
            <a:r>
              <a:rPr lang="cs-CZ" dirty="0" smtClean="0"/>
              <a:t>Pro </a:t>
            </a:r>
            <a:r>
              <a:rPr lang="cs-CZ" dirty="0"/>
              <a:t>přecházení využívat přechodů nebo přehledných míst (pokud </a:t>
            </a:r>
            <a:r>
              <a:rPr lang="cs-CZ" dirty="0" smtClean="0"/>
              <a:t>přechod není </a:t>
            </a:r>
            <a:r>
              <a:rPr lang="cs-CZ" dirty="0"/>
              <a:t>do 50m), vždy hromadně na pokyn vedoucího, </a:t>
            </a:r>
            <a:r>
              <a:rPr lang="cs-CZ" dirty="0">
                <a:solidFill>
                  <a:srgbClr val="FF0000"/>
                </a:solidFill>
              </a:rPr>
              <a:t>nespoléhat na </a:t>
            </a:r>
            <a:r>
              <a:rPr lang="cs-CZ" dirty="0" smtClean="0">
                <a:solidFill>
                  <a:srgbClr val="FF0000"/>
                </a:solidFill>
              </a:rPr>
              <a:t>přednost chodců!</a:t>
            </a:r>
            <a:endParaRPr lang="cs-CZ" dirty="0"/>
          </a:p>
          <a:p>
            <a:r>
              <a:rPr lang="cs-CZ" dirty="0" smtClean="0"/>
              <a:t>Nesmí </a:t>
            </a:r>
            <a:r>
              <a:rPr lang="cs-CZ" dirty="0"/>
              <a:t>se chodit po tratích, v tunelech, přelézat zábrany </a:t>
            </a:r>
            <a:endParaRPr lang="cs-CZ" dirty="0" smtClean="0"/>
          </a:p>
          <a:p>
            <a:r>
              <a:rPr lang="da-DK" dirty="0" smtClean="0"/>
              <a:t>Pokud </a:t>
            </a:r>
            <a:r>
              <a:rPr lang="da-DK" dirty="0"/>
              <a:t>to jde, vyhnout se úplně frekventovaným komunikacím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Pohyby v terénu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Informovat stručně několik odpovědných jedinců o trase pochodu</a:t>
            </a:r>
          </a:p>
          <a:p>
            <a:r>
              <a:rPr lang="cs-CZ" dirty="0" smtClean="0"/>
              <a:t>Se </a:t>
            </a:r>
            <a:r>
              <a:rPr lang="cs-CZ" dirty="0"/>
              <a:t>všemi domluvit cíl pochodu a místo setkání pro případ ztracení</a:t>
            </a:r>
          </a:p>
          <a:p>
            <a:r>
              <a:rPr lang="cs-CZ" dirty="0" smtClean="0"/>
              <a:t>Dostatečný </a:t>
            </a:r>
            <a:r>
              <a:rPr lang="cs-CZ" dirty="0"/>
              <a:t>počet </a:t>
            </a:r>
            <a:r>
              <a:rPr lang="cs-CZ" dirty="0" smtClean="0"/>
              <a:t>zastávek</a:t>
            </a:r>
          </a:p>
          <a:p>
            <a:pPr lvl="1"/>
            <a:r>
              <a:rPr lang="pl-PL" dirty="0" smtClean="0"/>
              <a:t>První </a:t>
            </a:r>
            <a:r>
              <a:rPr lang="pl-PL" dirty="0"/>
              <a:t>po cca 15 minut na odložení </a:t>
            </a:r>
            <a:r>
              <a:rPr lang="pl-PL" dirty="0" smtClean="0"/>
              <a:t>oděvu</a:t>
            </a:r>
          </a:p>
          <a:p>
            <a:pPr lvl="1"/>
            <a:r>
              <a:rPr lang="cs-CZ" dirty="0" smtClean="0"/>
              <a:t>Dále </a:t>
            </a:r>
            <a:r>
              <a:rPr lang="cs-CZ" dirty="0"/>
              <a:t>dle náročnosti a vyspělosti účastníků po 1 až 2 </a:t>
            </a:r>
            <a:r>
              <a:rPr lang="cs-CZ" dirty="0" smtClean="0"/>
              <a:t>hodinách</a:t>
            </a:r>
          </a:p>
          <a:p>
            <a:pPr lvl="1"/>
            <a:r>
              <a:rPr lang="cs-CZ" dirty="0" smtClean="0"/>
              <a:t>Po </a:t>
            </a:r>
            <a:r>
              <a:rPr lang="cs-CZ" dirty="0"/>
              <a:t>nějaké době vždy počkat na pomalejší účastníky, přizpůsobovat </a:t>
            </a:r>
            <a:r>
              <a:rPr lang="cs-CZ" dirty="0" smtClean="0"/>
              <a:t>jim tempo </a:t>
            </a:r>
            <a:r>
              <a:rPr lang="cs-CZ" dirty="0"/>
              <a:t>pochodu</a:t>
            </a:r>
          </a:p>
          <a:p>
            <a:r>
              <a:rPr lang="cs-CZ" dirty="0" smtClean="0"/>
              <a:t>Poslední </a:t>
            </a:r>
            <a:r>
              <a:rPr lang="cs-CZ" dirty="0"/>
              <a:t>jde vždy vedoucí nebo odpovědný rádce</a:t>
            </a:r>
          </a:p>
          <a:p>
            <a:r>
              <a:rPr lang="pl-PL" dirty="0" smtClean="0"/>
              <a:t>Pozor </a:t>
            </a:r>
            <a:r>
              <a:rPr lang="pl-PL" dirty="0"/>
              <a:t>na aktuálnost map a značených cest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Přiměřená zátěž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Dle zákoníku práce mladiství do 16 let nesmí nosit břemena těžší než </a:t>
            </a:r>
            <a:r>
              <a:rPr lang="cs-CZ" dirty="0" smtClean="0"/>
              <a:t>10kg, </a:t>
            </a:r>
            <a:r>
              <a:rPr lang="pl-PL" dirty="0" smtClean="0"/>
              <a:t>ženy </a:t>
            </a:r>
            <a:r>
              <a:rPr lang="pl-PL" dirty="0"/>
              <a:t>obecně břemene do 20kg</a:t>
            </a:r>
          </a:p>
          <a:p>
            <a:r>
              <a:rPr lang="cs-CZ" dirty="0" smtClean="0"/>
              <a:t>Vzdálenost </a:t>
            </a:r>
            <a:r>
              <a:rPr lang="cs-CZ" dirty="0"/>
              <a:t>pochodu pro pěší turistiku: </a:t>
            </a:r>
            <a:r>
              <a:rPr lang="cs-CZ" i="1" dirty="0"/>
              <a:t>věk+2 (v km)</a:t>
            </a:r>
          </a:p>
          <a:p>
            <a:r>
              <a:rPr lang="cs-CZ" dirty="0" smtClean="0"/>
              <a:t>Zátěž </a:t>
            </a:r>
            <a:r>
              <a:rPr lang="cs-CZ" dirty="0"/>
              <a:t>pro pěší turistiku: </a:t>
            </a:r>
            <a:r>
              <a:rPr lang="cs-CZ" i="1" dirty="0"/>
              <a:t>věk/2 (v kg)</a:t>
            </a:r>
          </a:p>
          <a:p>
            <a:r>
              <a:rPr lang="cs-CZ" dirty="0" smtClean="0"/>
              <a:t>Uvažovat </a:t>
            </a:r>
            <a:r>
              <a:rPr lang="cs-CZ" dirty="0"/>
              <a:t>vyspělost jednotlivých účastníků</a:t>
            </a:r>
          </a:p>
          <a:p>
            <a:r>
              <a:rPr lang="cs-CZ" dirty="0" smtClean="0"/>
              <a:t>Čas </a:t>
            </a:r>
            <a:r>
              <a:rPr lang="cs-CZ" dirty="0"/>
              <a:t>pro překonání vzdálenosti</a:t>
            </a:r>
            <a:r>
              <a:rPr lang="cs-CZ" dirty="0" smtClean="0"/>
              <a:t>:</a:t>
            </a:r>
          </a:p>
          <a:p>
            <a:pPr lvl="1"/>
            <a:r>
              <a:rPr lang="cs-CZ" i="1" dirty="0" smtClean="0"/>
              <a:t>X= </a:t>
            </a:r>
            <a:r>
              <a:rPr lang="cs-CZ" i="1" dirty="0"/>
              <a:t>vzdálenost v </a:t>
            </a:r>
            <a:r>
              <a:rPr lang="cs-CZ" i="1" dirty="0" smtClean="0"/>
              <a:t>km/4</a:t>
            </a:r>
          </a:p>
          <a:p>
            <a:pPr lvl="1"/>
            <a:r>
              <a:rPr lang="cs-CZ" dirty="0" smtClean="0"/>
              <a:t>Y</a:t>
            </a:r>
            <a:r>
              <a:rPr lang="cs-CZ" i="1" dirty="0"/>
              <a:t>= (převýšení při výstupu /400) + (převýšení při sestupu/500)</a:t>
            </a:r>
          </a:p>
          <a:p>
            <a:r>
              <a:rPr lang="cs-CZ" dirty="0" smtClean="0"/>
              <a:t>Dostatečná </a:t>
            </a:r>
            <a:r>
              <a:rPr lang="cs-CZ" dirty="0"/>
              <a:t>časová rezerva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Nepodceňovat </a:t>
            </a:r>
            <a:r>
              <a:rPr lang="cs-CZ" dirty="0">
                <a:solidFill>
                  <a:srgbClr val="FF0000"/>
                </a:solidFill>
              </a:rPr>
              <a:t>povětrnostní podmínky 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Aneb Jak jsme šli na hřebeny.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Pohyb ve městě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Specifické požadavky dle prostředí</a:t>
            </a:r>
          </a:p>
          <a:p>
            <a:r>
              <a:rPr lang="cs-CZ" dirty="0" smtClean="0"/>
              <a:t>Více </a:t>
            </a:r>
            <a:r>
              <a:rPr lang="cs-CZ" dirty="0"/>
              <a:t>lidí – ohleduplnost</a:t>
            </a:r>
          </a:p>
          <a:p>
            <a:r>
              <a:rPr lang="cs-CZ" dirty="0" smtClean="0"/>
              <a:t>Více </a:t>
            </a:r>
            <a:r>
              <a:rPr lang="cs-CZ" dirty="0"/>
              <a:t>provozu – opatrnost</a:t>
            </a:r>
          </a:p>
          <a:p>
            <a:r>
              <a:rPr lang="cs-CZ" dirty="0" smtClean="0"/>
              <a:t>Nebezpečí </a:t>
            </a:r>
            <a:r>
              <a:rPr lang="cs-CZ" dirty="0"/>
              <a:t>ztracení</a:t>
            </a:r>
          </a:p>
          <a:p>
            <a:r>
              <a:rPr lang="pl-PL" dirty="0" smtClean="0"/>
              <a:t>Nebezpečí </a:t>
            </a:r>
            <a:r>
              <a:rPr lang="pl-PL" dirty="0"/>
              <a:t>hrozící od neznámých </a:t>
            </a:r>
            <a:r>
              <a:rPr lang="pl-PL" dirty="0" smtClean="0"/>
              <a:t>osoby</a:t>
            </a:r>
          </a:p>
          <a:p>
            <a:pPr lvl="1"/>
            <a:r>
              <a:rPr lang="cs-CZ" dirty="0" smtClean="0"/>
              <a:t>Děti </a:t>
            </a:r>
            <a:r>
              <a:rPr lang="cs-CZ" dirty="0"/>
              <a:t>by se po městě neměly pohybovat ve večerních </a:t>
            </a:r>
            <a:r>
              <a:rPr lang="cs-CZ" dirty="0" smtClean="0"/>
              <a:t>hodinách</a:t>
            </a:r>
          </a:p>
          <a:p>
            <a:pPr lvl="1"/>
            <a:r>
              <a:rPr lang="cs-CZ" dirty="0" smtClean="0"/>
              <a:t>Pohybovat </a:t>
            </a:r>
            <a:r>
              <a:rPr lang="cs-CZ" dirty="0"/>
              <a:t>se ve </a:t>
            </a:r>
            <a:r>
              <a:rPr lang="cs-CZ" dirty="0" smtClean="0"/>
              <a:t>skupinkách</a:t>
            </a:r>
          </a:p>
          <a:p>
            <a:pPr lvl="1"/>
            <a:r>
              <a:rPr lang="cs-CZ" dirty="0" smtClean="0"/>
              <a:t>Poučení </a:t>
            </a:r>
            <a:r>
              <a:rPr lang="cs-CZ" dirty="0"/>
              <a:t>pro případ nenadálé situace – nebrat nic od cizích osob, nikam s </a:t>
            </a:r>
            <a:r>
              <a:rPr lang="cs-CZ" dirty="0" smtClean="0"/>
              <a:t>nimi nechodit</a:t>
            </a:r>
            <a:r>
              <a:rPr lang="cs-CZ" dirty="0"/>
              <a:t>, v případě problému dát vědět někomu v okolí</a:t>
            </a:r>
          </a:p>
          <a:p>
            <a:r>
              <a:rPr lang="cs-CZ" dirty="0" smtClean="0"/>
              <a:t>MHD </a:t>
            </a:r>
            <a:r>
              <a:rPr lang="cs-CZ" dirty="0"/>
              <a:t>jen po domluvě s vedoucím a pod dohledem zkušeného rádce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nás čeká II.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Historky z natáčení</a:t>
            </a:r>
          </a:p>
          <a:p>
            <a:r>
              <a:rPr lang="cs-CZ" dirty="0" smtClean="0"/>
              <a:t>Obecné předpoklady vedení akcí</a:t>
            </a:r>
            <a:endParaRPr lang="cs-CZ" dirty="0"/>
          </a:p>
          <a:p>
            <a:r>
              <a:rPr lang="cs-CZ" dirty="0" smtClean="0"/>
              <a:t>Příprava </a:t>
            </a:r>
            <a:r>
              <a:rPr lang="cs-CZ" dirty="0"/>
              <a:t>výprav, sraz, doprava, průběh</a:t>
            </a:r>
          </a:p>
          <a:p>
            <a:r>
              <a:rPr lang="pl-PL" dirty="0" smtClean="0"/>
              <a:t>Hry </a:t>
            </a:r>
            <a:r>
              <a:rPr lang="pl-PL" dirty="0"/>
              <a:t>a přiměřenost programu na akcích</a:t>
            </a:r>
          </a:p>
          <a:p>
            <a:r>
              <a:rPr lang="cs-CZ" dirty="0" smtClean="0"/>
              <a:t>Tábory</a:t>
            </a:r>
            <a:endParaRPr lang="cs-CZ" dirty="0"/>
          </a:p>
          <a:p>
            <a:r>
              <a:rPr lang="cs-CZ" dirty="0" smtClean="0"/>
              <a:t>Bezpečnost </a:t>
            </a:r>
            <a:r>
              <a:rPr lang="cs-CZ" dirty="0"/>
              <a:t>při </a:t>
            </a:r>
            <a:r>
              <a:rPr lang="cs-CZ" dirty="0" smtClean="0"/>
              <a:t>koupání</a:t>
            </a:r>
          </a:p>
          <a:p>
            <a:r>
              <a:rPr lang="cs-CZ" dirty="0" smtClean="0"/>
              <a:t>Krizové situace</a:t>
            </a:r>
          </a:p>
          <a:p>
            <a:r>
              <a:rPr lang="cs-CZ" dirty="0" smtClean="0"/>
              <a:t>Přivolání pomoci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na výpravách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POHYB V LESE</a:t>
            </a:r>
          </a:p>
          <a:p>
            <a:r>
              <a:rPr lang="cs-CZ" dirty="0" smtClean="0"/>
              <a:t>Zákaz</a:t>
            </a:r>
          </a:p>
          <a:p>
            <a:pPr lvl="1"/>
            <a:r>
              <a:rPr lang="cs-CZ" dirty="0" smtClean="0"/>
              <a:t>Kouřit</a:t>
            </a:r>
          </a:p>
          <a:p>
            <a:pPr lvl="1"/>
            <a:r>
              <a:rPr lang="cs-CZ" dirty="0" smtClean="0"/>
              <a:t>rozdělávat oheň</a:t>
            </a:r>
          </a:p>
          <a:p>
            <a:pPr lvl="1"/>
            <a:r>
              <a:rPr lang="cs-CZ" dirty="0" smtClean="0"/>
              <a:t>tábořit </a:t>
            </a:r>
            <a:r>
              <a:rPr lang="cs-CZ" dirty="0"/>
              <a:t>mimo vyhrazená místa (neplatí pro bivak) (mimo </a:t>
            </a:r>
            <a:r>
              <a:rPr lang="cs-CZ" dirty="0" err="1" smtClean="0"/>
              <a:t>výjímky</a:t>
            </a:r>
            <a:r>
              <a:rPr lang="cs-CZ" dirty="0" smtClean="0"/>
              <a:t>)</a:t>
            </a:r>
          </a:p>
          <a:p>
            <a:pPr lvl="1"/>
            <a:r>
              <a:rPr lang="pl-PL" dirty="0" smtClean="0"/>
              <a:t>Jezdit </a:t>
            </a:r>
            <a:r>
              <a:rPr lang="pl-PL" dirty="0"/>
              <a:t>na kole mimo značené </a:t>
            </a:r>
            <a:r>
              <a:rPr lang="pl-PL" dirty="0" smtClean="0"/>
              <a:t>cesty</a:t>
            </a:r>
          </a:p>
          <a:p>
            <a:pPr lvl="1"/>
            <a:r>
              <a:rPr lang="cs-CZ" dirty="0" smtClean="0"/>
              <a:t>Znečišťovat les</a:t>
            </a:r>
          </a:p>
          <a:p>
            <a:pPr lvl="1"/>
            <a:r>
              <a:rPr lang="cs-CZ" dirty="0" smtClean="0"/>
              <a:t>Hlučet</a:t>
            </a:r>
          </a:p>
          <a:p>
            <a:pPr lvl="1"/>
            <a:r>
              <a:rPr lang="cs-CZ" dirty="0" smtClean="0"/>
              <a:t>Narušovat </a:t>
            </a:r>
            <a:r>
              <a:rPr lang="cs-CZ" dirty="0"/>
              <a:t>půdní </a:t>
            </a:r>
            <a:r>
              <a:rPr lang="cs-CZ" dirty="0" smtClean="0"/>
              <a:t>kryt</a:t>
            </a:r>
          </a:p>
          <a:p>
            <a:pPr lvl="1"/>
            <a:r>
              <a:rPr lang="cs-CZ" dirty="0" smtClean="0"/>
              <a:t>Stavět </a:t>
            </a:r>
            <a:r>
              <a:rPr lang="cs-CZ" dirty="0"/>
              <a:t>oplocení, vstupovat do ohrazených </a:t>
            </a:r>
            <a:r>
              <a:rPr lang="cs-CZ" dirty="0" smtClean="0"/>
              <a:t>prostorů</a:t>
            </a:r>
          </a:p>
          <a:p>
            <a:pPr lvl="1"/>
            <a:r>
              <a:rPr lang="cs-CZ" dirty="0" smtClean="0"/>
              <a:t>Brát </a:t>
            </a:r>
            <a:r>
              <a:rPr lang="cs-CZ" dirty="0"/>
              <a:t>semenáčky stromů a keřů či těžit </a:t>
            </a:r>
            <a:r>
              <a:rPr lang="cs-CZ" dirty="0" smtClean="0"/>
              <a:t>dřevo</a:t>
            </a:r>
          </a:p>
          <a:p>
            <a:pPr lvl="1"/>
            <a:r>
              <a:rPr lang="cs-CZ" dirty="0" smtClean="0"/>
              <a:t>Vjíždět </a:t>
            </a:r>
            <a:r>
              <a:rPr lang="cs-CZ" dirty="0"/>
              <a:t>motorovými vozidly a </a:t>
            </a:r>
            <a:r>
              <a:rPr lang="cs-CZ" dirty="0" smtClean="0"/>
              <a:t>parkovat</a:t>
            </a:r>
          </a:p>
          <a:p>
            <a:pPr lvl="1"/>
            <a:r>
              <a:rPr lang="cs-CZ" dirty="0" smtClean="0"/>
              <a:t>Lovit </a:t>
            </a:r>
            <a:r>
              <a:rPr lang="cs-CZ" dirty="0"/>
              <a:t>zvěř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na výpravách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NEBEZPEČÍ V </a:t>
            </a:r>
            <a:r>
              <a:rPr lang="cs-CZ" dirty="0" smtClean="0"/>
              <a:t>LESE</a:t>
            </a:r>
          </a:p>
          <a:p>
            <a:pPr lvl="1"/>
            <a:r>
              <a:rPr lang="cs-CZ" dirty="0" smtClean="0"/>
              <a:t>Poškození </a:t>
            </a:r>
            <a:r>
              <a:rPr lang="cs-CZ" dirty="0"/>
              <a:t>očí od </a:t>
            </a:r>
            <a:r>
              <a:rPr lang="cs-CZ" dirty="0" smtClean="0"/>
              <a:t>větve</a:t>
            </a:r>
          </a:p>
          <a:p>
            <a:pPr lvl="1"/>
            <a:r>
              <a:rPr lang="cs-CZ" dirty="0" smtClean="0"/>
              <a:t>Pád </a:t>
            </a:r>
            <a:r>
              <a:rPr lang="cs-CZ" dirty="0"/>
              <a:t>stromu či </a:t>
            </a:r>
            <a:r>
              <a:rPr lang="cs-CZ" dirty="0" smtClean="0"/>
              <a:t>větve</a:t>
            </a:r>
          </a:p>
          <a:p>
            <a:pPr lvl="1"/>
            <a:r>
              <a:rPr lang="cs-CZ" dirty="0" smtClean="0"/>
              <a:t>Setkání se zvěří</a:t>
            </a:r>
          </a:p>
          <a:p>
            <a:pPr lvl="1"/>
            <a:r>
              <a:rPr lang="cs-CZ" dirty="0" smtClean="0"/>
              <a:t>Obecně obtížnější terén</a:t>
            </a:r>
          </a:p>
          <a:p>
            <a:r>
              <a:rPr lang="cs-CZ" dirty="0"/>
              <a:t>TERÉNNÍ </a:t>
            </a:r>
            <a:r>
              <a:rPr lang="cs-CZ" dirty="0" smtClean="0"/>
              <a:t>HRY</a:t>
            </a:r>
          </a:p>
          <a:p>
            <a:pPr lvl="1"/>
            <a:r>
              <a:rPr lang="cs-CZ" dirty="0" smtClean="0"/>
              <a:t>Vymezit </a:t>
            </a:r>
            <a:r>
              <a:rPr lang="cs-CZ" dirty="0"/>
              <a:t>a ohraničit </a:t>
            </a:r>
            <a:r>
              <a:rPr lang="cs-CZ" dirty="0" smtClean="0"/>
              <a:t>prostor</a:t>
            </a:r>
          </a:p>
          <a:p>
            <a:pPr lvl="1"/>
            <a:r>
              <a:rPr lang="cs-CZ" dirty="0" smtClean="0"/>
              <a:t>Jasně </a:t>
            </a:r>
            <a:r>
              <a:rPr lang="cs-CZ" dirty="0"/>
              <a:t>určit pravidla, poučit o nebezpečích ve snaze jim </a:t>
            </a:r>
            <a:r>
              <a:rPr lang="cs-CZ" dirty="0" smtClean="0"/>
              <a:t>předejít</a:t>
            </a:r>
          </a:p>
          <a:p>
            <a:pPr lvl="1"/>
            <a:r>
              <a:rPr lang="cs-CZ" dirty="0" smtClean="0"/>
              <a:t>Zdravotní </a:t>
            </a:r>
            <a:r>
              <a:rPr lang="cs-CZ" dirty="0"/>
              <a:t>zabezpečení (v dosahu zdravotník s vybavením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Vyhýbat </a:t>
            </a:r>
            <a:r>
              <a:rPr lang="cs-CZ" dirty="0"/>
              <a:t>se rizikovému terénu (skály, suť, lomy, močály, prudké </a:t>
            </a:r>
            <a:r>
              <a:rPr lang="cs-CZ" dirty="0" smtClean="0"/>
              <a:t>srázy, krasové </a:t>
            </a:r>
            <a:r>
              <a:rPr lang="cs-CZ" dirty="0"/>
              <a:t>oblasti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Stanovit čas a </a:t>
            </a:r>
            <a:r>
              <a:rPr lang="cs-CZ" dirty="0"/>
              <a:t>místo </a:t>
            </a:r>
            <a:r>
              <a:rPr lang="cs-CZ" dirty="0" smtClean="0"/>
              <a:t>ukončení</a:t>
            </a:r>
          </a:p>
          <a:p>
            <a:pPr lvl="1"/>
            <a:r>
              <a:rPr lang="cs-CZ" dirty="0" smtClean="0"/>
              <a:t>Ideální </a:t>
            </a:r>
            <a:r>
              <a:rPr lang="cs-CZ" dirty="0"/>
              <a:t>jsou průchozí kontrolní body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Být </a:t>
            </a:r>
            <a:r>
              <a:rPr lang="cs-CZ" dirty="0"/>
              <a:t>včas v cíli, odkud jede doprava zpět</a:t>
            </a:r>
          </a:p>
          <a:p>
            <a:r>
              <a:rPr lang="cs-CZ" dirty="0" smtClean="0"/>
              <a:t>Po </a:t>
            </a:r>
            <a:r>
              <a:rPr lang="cs-CZ" dirty="0"/>
              <a:t>návratu ve stanovený čas pustit děti, které mohou jít </a:t>
            </a:r>
            <a:r>
              <a:rPr lang="cs-CZ" dirty="0" smtClean="0"/>
              <a:t>samy domů</a:t>
            </a:r>
            <a:r>
              <a:rPr lang="cs-CZ" dirty="0"/>
              <a:t>, s ostatními počkat VŽDY až do příchodu rodičů</a:t>
            </a:r>
          </a:p>
          <a:p>
            <a:r>
              <a:rPr lang="cs-CZ" dirty="0" smtClean="0"/>
              <a:t>V </a:t>
            </a:r>
            <a:r>
              <a:rPr lang="cs-CZ" dirty="0"/>
              <a:t>nouzi dovést dítě domů</a:t>
            </a:r>
          </a:p>
          <a:p>
            <a:r>
              <a:rPr lang="cs-CZ" dirty="0" smtClean="0"/>
              <a:t>Při </a:t>
            </a:r>
            <a:r>
              <a:rPr lang="cs-CZ" dirty="0"/>
              <a:t>změně času návratu dát vědět rodičům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Aneb Jak jsme zapomněli Bubáčka na Křížovkách.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Tábor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POŽADAVKY NA ZOTAVOVACÍ AKCE DLE </a:t>
            </a:r>
            <a:r>
              <a:rPr lang="cs-CZ" dirty="0" smtClean="0"/>
              <a:t>VYHLÁŠKY</a:t>
            </a:r>
          </a:p>
          <a:p>
            <a:pPr lvl="1"/>
            <a:r>
              <a:rPr lang="cs-CZ" dirty="0" smtClean="0"/>
              <a:t>Zajištění </a:t>
            </a:r>
            <a:r>
              <a:rPr lang="cs-CZ" dirty="0"/>
              <a:t>zásobování vodou a odstraňování </a:t>
            </a:r>
            <a:r>
              <a:rPr lang="cs-CZ" dirty="0" smtClean="0"/>
              <a:t>odpadů</a:t>
            </a:r>
          </a:p>
          <a:p>
            <a:pPr lvl="1"/>
            <a:r>
              <a:rPr lang="cs-CZ" dirty="0" smtClean="0"/>
              <a:t>Dodržení </a:t>
            </a:r>
            <a:r>
              <a:rPr lang="cs-CZ" dirty="0" err="1"/>
              <a:t>hyg</a:t>
            </a:r>
            <a:r>
              <a:rPr lang="cs-CZ" dirty="0"/>
              <a:t>. předpisů na hluk a znečištění </a:t>
            </a:r>
            <a:r>
              <a:rPr lang="cs-CZ" dirty="0" smtClean="0"/>
              <a:t>ovzduší</a:t>
            </a:r>
          </a:p>
          <a:p>
            <a:pPr lvl="1"/>
            <a:r>
              <a:rPr lang="cs-CZ" dirty="0" err="1" smtClean="0"/>
              <a:t>Hyg</a:t>
            </a:r>
            <a:r>
              <a:rPr lang="cs-CZ" dirty="0"/>
              <a:t>. požadavky na stany, vybavení, osvětlení, stravování, </a:t>
            </a:r>
            <a:r>
              <a:rPr lang="cs-CZ" dirty="0" smtClean="0"/>
              <a:t>režim</a:t>
            </a:r>
          </a:p>
          <a:p>
            <a:pPr lvl="1"/>
            <a:r>
              <a:rPr lang="cs-CZ" dirty="0" smtClean="0"/>
              <a:t>Ubytování </a:t>
            </a:r>
            <a:r>
              <a:rPr lang="cs-CZ" dirty="0"/>
              <a:t>zvlášť dívky a </a:t>
            </a:r>
            <a:r>
              <a:rPr lang="cs-CZ" dirty="0" smtClean="0"/>
              <a:t>chlapci</a:t>
            </a:r>
          </a:p>
          <a:p>
            <a:pPr lvl="1"/>
            <a:r>
              <a:rPr lang="cs-CZ" dirty="0" smtClean="0"/>
              <a:t>Uchovávání </a:t>
            </a:r>
            <a:r>
              <a:rPr lang="cs-CZ" dirty="0"/>
              <a:t>potravin a </a:t>
            </a:r>
            <a:r>
              <a:rPr lang="cs-CZ" dirty="0" smtClean="0"/>
              <a:t>nápojů</a:t>
            </a:r>
          </a:p>
          <a:p>
            <a:pPr lvl="1"/>
            <a:r>
              <a:rPr lang="cs-CZ" dirty="0" smtClean="0"/>
              <a:t>Požadavky </a:t>
            </a:r>
            <a:r>
              <a:rPr lang="cs-CZ" dirty="0"/>
              <a:t>na umývárny (teplá voda 1x týdně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Požadavky </a:t>
            </a:r>
            <a:r>
              <a:rPr lang="cs-CZ" dirty="0"/>
              <a:t>na WC, mytí </a:t>
            </a:r>
            <a:r>
              <a:rPr lang="cs-CZ" dirty="0" smtClean="0"/>
              <a:t>rukou</a:t>
            </a:r>
          </a:p>
          <a:p>
            <a:pPr lvl="1"/>
            <a:r>
              <a:rPr lang="cs-CZ" dirty="0" smtClean="0"/>
              <a:t>Izolace </a:t>
            </a:r>
            <a:r>
              <a:rPr lang="cs-CZ" dirty="0"/>
              <a:t>pro </a:t>
            </a:r>
            <a:r>
              <a:rPr lang="cs-CZ" dirty="0" smtClean="0"/>
              <a:t>nemocné</a:t>
            </a:r>
          </a:p>
          <a:p>
            <a:pPr lvl="1"/>
            <a:r>
              <a:rPr lang="cs-CZ" dirty="0" smtClean="0"/>
              <a:t>Mít </a:t>
            </a:r>
            <a:r>
              <a:rPr lang="cs-CZ" dirty="0"/>
              <a:t>doklady od účastníků o bezinfekčnosti a zdravotní posudek od </a:t>
            </a:r>
            <a:r>
              <a:rPr lang="cs-CZ" dirty="0" smtClean="0"/>
              <a:t>lékaře</a:t>
            </a:r>
          </a:p>
          <a:p>
            <a:pPr lvl="1"/>
            <a:r>
              <a:rPr lang="cs-CZ" dirty="0" smtClean="0"/>
              <a:t>Fyzické </a:t>
            </a:r>
            <a:r>
              <a:rPr lang="cs-CZ" dirty="0"/>
              <a:t>osoby činné jako dozor potvrzení o způsobilosti k práci s dětmi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Tábor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cs-CZ" dirty="0" smtClean="0"/>
              <a:t>Osoby </a:t>
            </a:r>
            <a:r>
              <a:rPr lang="cs-CZ" dirty="0"/>
              <a:t>činné v kuchyni osvědčení o způsobilosti k činnosti epidemiologicky závažné</a:t>
            </a:r>
          </a:p>
          <a:p>
            <a:pPr lvl="1"/>
            <a:r>
              <a:rPr lang="cs-CZ" dirty="0" smtClean="0"/>
              <a:t>Účast </a:t>
            </a:r>
            <a:r>
              <a:rPr lang="cs-CZ" dirty="0"/>
              <a:t>kvalifikovaného zdravotníka s lékárnou, vedení zdravotního deníku (</a:t>
            </a:r>
            <a:r>
              <a:rPr lang="cs-CZ" dirty="0" smtClean="0"/>
              <a:t>důvěrné informace</a:t>
            </a:r>
            <a:r>
              <a:rPr lang="cs-CZ" dirty="0"/>
              <a:t>)</a:t>
            </a:r>
          </a:p>
          <a:p>
            <a:pPr lvl="1"/>
            <a:r>
              <a:rPr lang="cs-CZ" dirty="0" smtClean="0"/>
              <a:t>Domluva </a:t>
            </a:r>
            <a:r>
              <a:rPr lang="cs-CZ" dirty="0"/>
              <a:t>s praktickým lékařem a ohlášení hygienické stanici</a:t>
            </a:r>
          </a:p>
          <a:p>
            <a:pPr lvl="1"/>
            <a:r>
              <a:rPr lang="cs-CZ" dirty="0" smtClean="0"/>
              <a:t>Režim </a:t>
            </a:r>
            <a:r>
              <a:rPr lang="cs-CZ" dirty="0"/>
              <a:t>dne a zátěžové normy-minimální doba spánku</a:t>
            </a:r>
          </a:p>
          <a:p>
            <a:pPr lvl="2"/>
            <a:r>
              <a:rPr lang="cs-CZ" dirty="0"/>
              <a:t>9 hodin … do 10 let</a:t>
            </a:r>
          </a:p>
          <a:p>
            <a:pPr lvl="2"/>
            <a:r>
              <a:rPr lang="cs-CZ" dirty="0"/>
              <a:t>8 hodin … starší</a:t>
            </a:r>
          </a:p>
          <a:p>
            <a:pPr lvl="2"/>
            <a:r>
              <a:rPr lang="cs-CZ" dirty="0"/>
              <a:t>s </a:t>
            </a:r>
            <a:r>
              <a:rPr lang="cs-CZ" dirty="0" err="1"/>
              <a:t>vyjímkou</a:t>
            </a:r>
            <a:r>
              <a:rPr lang="cs-CZ" dirty="0"/>
              <a:t> noci, kdy se pořádá noční hra…</a:t>
            </a:r>
            <a:r>
              <a:rPr lang="cs-CZ" dirty="0">
                <a:solidFill>
                  <a:srgbClr val="FF0000"/>
                </a:solidFill>
              </a:rPr>
              <a:t>zdravý rozum…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Tábor - d</a:t>
            </a:r>
            <a:r>
              <a:rPr lang="pl-PL" dirty="0" smtClean="0"/>
              <a:t>louhé </a:t>
            </a:r>
            <a:r>
              <a:rPr lang="pl-PL" dirty="0"/>
              <a:t>hry a noční programy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Velmi dobře zvážit akce</a:t>
            </a:r>
            <a:r>
              <a:rPr lang="cs-CZ" dirty="0"/>
              <a:t>, kde jsou jednotlivé děti či skupiny delší dobu </a:t>
            </a:r>
            <a:r>
              <a:rPr lang="cs-CZ" dirty="0" smtClean="0"/>
              <a:t>bez vedoucího</a:t>
            </a:r>
            <a:endParaRPr lang="cs-CZ" dirty="0"/>
          </a:p>
          <a:p>
            <a:r>
              <a:rPr lang="cs-CZ" dirty="0" smtClean="0"/>
              <a:t>Možné </a:t>
            </a:r>
            <a:r>
              <a:rPr lang="cs-CZ" dirty="0"/>
              <a:t>jen v systematicky pracujícím kolektivu, kde vedoucí děti </a:t>
            </a:r>
            <a:r>
              <a:rPr lang="cs-CZ" dirty="0" smtClean="0"/>
              <a:t>dobře </a:t>
            </a:r>
            <a:r>
              <a:rPr lang="cs-CZ" dirty="0"/>
              <a:t>zná</a:t>
            </a:r>
          </a:p>
          <a:p>
            <a:r>
              <a:rPr lang="cs-CZ" dirty="0" smtClean="0"/>
              <a:t>Jednoznačná </a:t>
            </a:r>
            <a:r>
              <a:rPr lang="cs-CZ" dirty="0"/>
              <a:t>odpovědnost vedoucího</a:t>
            </a:r>
          </a:p>
          <a:p>
            <a:r>
              <a:rPr lang="cs-CZ" dirty="0" smtClean="0"/>
              <a:t>Dobře </a:t>
            </a:r>
            <a:r>
              <a:rPr lang="cs-CZ" dirty="0"/>
              <a:t>děti poučit o </a:t>
            </a:r>
            <a:r>
              <a:rPr lang="cs-CZ" dirty="0" smtClean="0"/>
              <a:t>rizicích, </a:t>
            </a:r>
            <a:r>
              <a:rPr lang="cs-CZ" dirty="0"/>
              <a:t>mít nouzové spojení, kontrolní body a jasný cíl</a:t>
            </a:r>
          </a:p>
          <a:p>
            <a:r>
              <a:rPr lang="cs-CZ" dirty="0" smtClean="0"/>
              <a:t>Rizika</a:t>
            </a:r>
          </a:p>
          <a:p>
            <a:pPr lvl="1"/>
            <a:r>
              <a:rPr lang="cs-CZ" dirty="0" smtClean="0"/>
              <a:t>Ohně</a:t>
            </a:r>
          </a:p>
          <a:p>
            <a:pPr lvl="1"/>
            <a:r>
              <a:rPr lang="cs-CZ" dirty="0" smtClean="0"/>
              <a:t>Nebezpečné </a:t>
            </a:r>
            <a:r>
              <a:rPr lang="cs-CZ" dirty="0"/>
              <a:t>činnosti – skály, pohyb na vodě, nebezpečné </a:t>
            </a:r>
            <a:r>
              <a:rPr lang="cs-CZ" dirty="0" smtClean="0"/>
              <a:t>hry</a:t>
            </a:r>
          </a:p>
          <a:p>
            <a:pPr lvl="1"/>
            <a:r>
              <a:rPr lang="pl-PL" dirty="0" smtClean="0"/>
              <a:t>Riziko </a:t>
            </a:r>
            <a:r>
              <a:rPr lang="pl-PL" dirty="0"/>
              <a:t>od neznámých osob, </a:t>
            </a:r>
            <a:r>
              <a:rPr lang="pl-PL" dirty="0" smtClean="0"/>
              <a:t>autostop</a:t>
            </a:r>
          </a:p>
          <a:p>
            <a:pPr lvl="1"/>
            <a:r>
              <a:rPr lang="cs-CZ" dirty="0" smtClean="0"/>
              <a:t>Zranění </a:t>
            </a:r>
            <a:r>
              <a:rPr lang="cs-CZ" dirty="0"/>
              <a:t>při cestě v </a:t>
            </a:r>
            <a:r>
              <a:rPr lang="cs-CZ" dirty="0" smtClean="0"/>
              <a:t>terénu</a:t>
            </a:r>
          </a:p>
          <a:p>
            <a:pPr lvl="1"/>
            <a:r>
              <a:rPr lang="cs-CZ" dirty="0" smtClean="0"/>
              <a:t>Noční </a:t>
            </a:r>
            <a:r>
              <a:rPr lang="cs-CZ" dirty="0"/>
              <a:t>pochody a výsadky podnikat jen se staršími dětmi s </a:t>
            </a:r>
            <a:r>
              <a:rPr lang="cs-CZ" dirty="0" smtClean="0"/>
              <a:t>přiměřenými zkušenostmi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Vyhnout se pohybu po hlavních </a:t>
            </a:r>
            <a:r>
              <a:rPr lang="cs-CZ" dirty="0" smtClean="0"/>
              <a:t>komunikacích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Vedoucí akce musí být dosažitelný na smluveném nouzovém čísle v </a:t>
            </a:r>
            <a:r>
              <a:rPr lang="cs-CZ" dirty="0" smtClean="0"/>
              <a:t>jakoukoliv dobu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Tábor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ZÁSADY BEZPEČNÉHO </a:t>
            </a:r>
            <a:r>
              <a:rPr lang="cs-CZ" dirty="0" smtClean="0"/>
              <a:t>CHOVÁNÍ</a:t>
            </a:r>
          </a:p>
          <a:p>
            <a:pPr lvl="1"/>
            <a:r>
              <a:rPr lang="pt-BR" dirty="0" smtClean="0"/>
              <a:t>Práce </a:t>
            </a:r>
            <a:r>
              <a:rPr lang="pt-BR" dirty="0"/>
              <a:t>s nástroji a </a:t>
            </a:r>
            <a:r>
              <a:rPr lang="pt-BR" dirty="0" smtClean="0"/>
              <a:t>nářadím</a:t>
            </a:r>
            <a:endParaRPr lang="cs-CZ" dirty="0" smtClean="0"/>
          </a:p>
          <a:p>
            <a:pPr lvl="1"/>
            <a:r>
              <a:rPr lang="cs-CZ" dirty="0" smtClean="0"/>
              <a:t>Veškeré </a:t>
            </a:r>
            <a:r>
              <a:rPr lang="cs-CZ" dirty="0"/>
              <a:t>zdravotní problémy (i klíště) hlásit </a:t>
            </a:r>
            <a:r>
              <a:rPr lang="cs-CZ" dirty="0" smtClean="0"/>
              <a:t>zdravotníkovi</a:t>
            </a:r>
          </a:p>
          <a:p>
            <a:pPr lvl="1"/>
            <a:r>
              <a:rPr lang="pl-PL" dirty="0" smtClean="0"/>
              <a:t>Pití </a:t>
            </a:r>
            <a:r>
              <a:rPr lang="pl-PL" dirty="0"/>
              <a:t>vody jen z důvěryhodných </a:t>
            </a:r>
            <a:r>
              <a:rPr lang="pl-PL" dirty="0" smtClean="0"/>
              <a:t>zdrojů</a:t>
            </a:r>
          </a:p>
          <a:p>
            <a:pPr lvl="1"/>
            <a:r>
              <a:rPr lang="cs-CZ" dirty="0" smtClean="0"/>
              <a:t>Pozor </a:t>
            </a:r>
            <a:r>
              <a:rPr lang="cs-CZ" dirty="0"/>
              <a:t>na zvířata – nedotýkat se živých ani mrtvých, v případě kousnutí dopravit </a:t>
            </a:r>
            <a:r>
              <a:rPr lang="cs-CZ" dirty="0" smtClean="0"/>
              <a:t>k lékaři</a:t>
            </a:r>
            <a:endParaRPr lang="cs-CZ" dirty="0"/>
          </a:p>
          <a:p>
            <a:pPr lvl="1"/>
            <a:r>
              <a:rPr lang="cs-CZ" dirty="0" smtClean="0"/>
              <a:t>Pozor </a:t>
            </a:r>
            <a:r>
              <a:rPr lang="cs-CZ" dirty="0"/>
              <a:t>na rostliny (nebezpečí požití jedovatých rostlin či plodů či alergické reakce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Pozor </a:t>
            </a:r>
            <a:r>
              <a:rPr lang="cs-CZ" dirty="0"/>
              <a:t>na alergiky na bodnutí hmyzem – mít u sebe </a:t>
            </a:r>
            <a:r>
              <a:rPr lang="cs-CZ" dirty="0" err="1" smtClean="0"/>
              <a:t>antialergikum</a:t>
            </a:r>
            <a:endParaRPr lang="cs-CZ" dirty="0"/>
          </a:p>
          <a:p>
            <a:pPr lvl="1"/>
            <a:r>
              <a:rPr lang="cs-CZ" dirty="0" smtClean="0"/>
              <a:t>Náročnější </a:t>
            </a:r>
            <a:r>
              <a:rPr lang="cs-CZ" dirty="0"/>
              <a:t>programy zařazovat hodinu po </a:t>
            </a:r>
            <a:r>
              <a:rPr lang="cs-CZ" dirty="0" smtClean="0"/>
              <a:t>jídle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Aneb Jak jsme na táboře dvacet let pili kojeneckou vodu ze studánky.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Koupání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Přizpůsobení počasí a schopnostem dětí (fyzickým, plaveckým</a:t>
            </a:r>
            <a:r>
              <a:rPr lang="cs-CZ" dirty="0" smtClean="0"/>
              <a:t>)</a:t>
            </a:r>
          </a:p>
          <a:p>
            <a:r>
              <a:rPr lang="cs-CZ" dirty="0" smtClean="0"/>
              <a:t>Koupání </a:t>
            </a:r>
            <a:r>
              <a:rPr lang="cs-CZ" dirty="0"/>
              <a:t>dětí vždy pod dohledem osoby nad 18 let s kvalifikací </a:t>
            </a:r>
            <a:r>
              <a:rPr lang="cs-CZ" dirty="0" smtClean="0"/>
              <a:t>zdravotníka, schopné </a:t>
            </a:r>
            <a:r>
              <a:rPr lang="cs-CZ" dirty="0"/>
              <a:t>poskytnout záchranu tonoucímu</a:t>
            </a:r>
          </a:p>
          <a:p>
            <a:r>
              <a:rPr lang="cs-CZ" dirty="0" smtClean="0"/>
              <a:t>Zákaz </a:t>
            </a:r>
            <a:r>
              <a:rPr lang="cs-CZ" dirty="0"/>
              <a:t>koupání 100m od jezů, přístavů, v požárních nádržích</a:t>
            </a:r>
          </a:p>
          <a:p>
            <a:r>
              <a:rPr lang="cs-CZ" dirty="0" smtClean="0"/>
              <a:t>Vedoucí </a:t>
            </a:r>
            <a:r>
              <a:rPr lang="cs-CZ" dirty="0"/>
              <a:t>nejdříve prověří bezpečnost, hloubku, prostor</a:t>
            </a:r>
          </a:p>
          <a:p>
            <a:r>
              <a:rPr lang="cs-CZ" dirty="0" smtClean="0"/>
              <a:t>Mimo </a:t>
            </a:r>
            <a:r>
              <a:rPr lang="cs-CZ" dirty="0"/>
              <a:t>skokanské můstky zákaz skákání do vody</a:t>
            </a:r>
          </a:p>
          <a:p>
            <a:r>
              <a:rPr lang="cs-CZ" dirty="0" smtClean="0"/>
              <a:t>Vhodné </a:t>
            </a:r>
            <a:r>
              <a:rPr lang="cs-CZ" dirty="0"/>
              <a:t>boty do vody (střepy, konzervy)</a:t>
            </a:r>
          </a:p>
          <a:p>
            <a:r>
              <a:rPr lang="pl-PL" dirty="0" smtClean="0"/>
              <a:t>Nikoho </a:t>
            </a:r>
            <a:r>
              <a:rPr lang="pl-PL" dirty="0"/>
              <a:t>nikdy do koupání </a:t>
            </a:r>
            <a:r>
              <a:rPr lang="pl-PL" dirty="0" smtClean="0"/>
              <a:t>nenutit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Odpovědnost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 </a:t>
            </a:r>
            <a:r>
              <a:rPr lang="cs-CZ" dirty="0" smtClean="0"/>
              <a:t>SEBE</a:t>
            </a:r>
          </a:p>
          <a:p>
            <a:pPr lvl="1"/>
            <a:r>
              <a:rPr lang="cs-CZ" dirty="0" smtClean="0"/>
              <a:t>Za </a:t>
            </a:r>
            <a:r>
              <a:rPr lang="cs-CZ" dirty="0"/>
              <a:t>svoje chování – </a:t>
            </a:r>
            <a:r>
              <a:rPr lang="cs-CZ" dirty="0" smtClean="0"/>
              <a:t>následky</a:t>
            </a:r>
          </a:p>
          <a:p>
            <a:pPr lvl="1"/>
            <a:r>
              <a:rPr lang="cs-CZ" dirty="0" smtClean="0"/>
              <a:t>Za </a:t>
            </a:r>
            <a:r>
              <a:rPr lang="cs-CZ" dirty="0"/>
              <a:t>svoje zdraví</a:t>
            </a:r>
          </a:p>
          <a:p>
            <a:r>
              <a:rPr lang="cs-CZ" dirty="0"/>
              <a:t>ZA SVĚŘENÉ </a:t>
            </a:r>
            <a:r>
              <a:rPr lang="cs-CZ" dirty="0" smtClean="0"/>
              <a:t>OSOBY</a:t>
            </a:r>
          </a:p>
          <a:p>
            <a:pPr lvl="1"/>
            <a:r>
              <a:rPr lang="cs-CZ" dirty="0" smtClean="0"/>
              <a:t>Za </a:t>
            </a:r>
            <a:r>
              <a:rPr lang="cs-CZ" dirty="0"/>
              <a:t>jejich </a:t>
            </a:r>
            <a:r>
              <a:rPr lang="cs-CZ" dirty="0" smtClean="0"/>
              <a:t>chování</a:t>
            </a:r>
          </a:p>
          <a:p>
            <a:pPr lvl="1"/>
            <a:r>
              <a:rPr lang="cs-CZ" dirty="0" smtClean="0"/>
              <a:t>Za </a:t>
            </a:r>
            <a:r>
              <a:rPr lang="cs-CZ" dirty="0"/>
              <a:t>zdraví a </a:t>
            </a:r>
            <a:r>
              <a:rPr lang="cs-CZ" dirty="0" smtClean="0"/>
              <a:t>bezpečí</a:t>
            </a:r>
          </a:p>
          <a:p>
            <a:pPr lvl="1"/>
            <a:r>
              <a:rPr lang="cs-CZ" dirty="0" smtClean="0"/>
              <a:t>Za </a:t>
            </a:r>
            <a:r>
              <a:rPr lang="cs-CZ" dirty="0"/>
              <a:t>budoucnost – proces </a:t>
            </a:r>
            <a:r>
              <a:rPr lang="cs-CZ" dirty="0" smtClean="0"/>
              <a:t>výchovy</a:t>
            </a:r>
          </a:p>
          <a:p>
            <a:r>
              <a:rPr lang="cs-CZ" dirty="0" smtClean="0"/>
              <a:t>ZA SVĚŘENÝ MATERIÁL</a:t>
            </a:r>
          </a:p>
          <a:p>
            <a:pPr lvl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Koupání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Bývalé předpisy – nyní doporučení</a:t>
            </a:r>
          </a:p>
          <a:p>
            <a:pPr lvl="1"/>
            <a:r>
              <a:rPr lang="pl-PL" dirty="0" smtClean="0"/>
              <a:t>5-10 plavců na jednu dospělou osobu </a:t>
            </a:r>
          </a:p>
          <a:p>
            <a:pPr lvl="1"/>
            <a:r>
              <a:rPr lang="cs-CZ" dirty="0" smtClean="0"/>
              <a:t>Koupání dětí vždy pod dohledem osoby nad 18 let s kvalifikací zdravotníka, schopné poskytnout záchranu tonoucímu</a:t>
            </a:r>
          </a:p>
          <a:p>
            <a:pPr lvl="1"/>
            <a:r>
              <a:rPr lang="pl-PL" dirty="0" smtClean="0"/>
              <a:t>Doprovod s dětmi po celou dobu ve vodě</a:t>
            </a:r>
          </a:p>
          <a:p>
            <a:pPr lvl="1"/>
            <a:r>
              <a:rPr lang="cs-CZ" dirty="0" smtClean="0"/>
              <a:t>Druhý vedoucí sleduje dění ze břehu</a:t>
            </a:r>
          </a:p>
          <a:p>
            <a:pPr lvl="1"/>
            <a:r>
              <a:rPr lang="cs-CZ" dirty="0" smtClean="0"/>
              <a:t>Vždy vstupovat postupně, osmělit se</a:t>
            </a:r>
          </a:p>
          <a:p>
            <a:pPr lvl="1"/>
            <a:r>
              <a:rPr lang="cs-CZ" dirty="0" smtClean="0"/>
              <a:t>M</a:t>
            </a:r>
            <a:r>
              <a:rPr lang="fi-FI" dirty="0" smtClean="0"/>
              <a:t>in. teplota vody 20°C, max. 30 minu</a:t>
            </a:r>
            <a:endParaRPr lang="cs-CZ" dirty="0" smtClean="0"/>
          </a:p>
          <a:p>
            <a:pPr lvl="1"/>
            <a:r>
              <a:rPr lang="nn-NO" dirty="0" smtClean="0"/>
              <a:t>Nad 15 let voda min. 18°C na 10 minut</a:t>
            </a:r>
            <a:endParaRPr lang="cs-CZ" dirty="0" smtClean="0"/>
          </a:p>
          <a:p>
            <a:pPr lvl="1"/>
            <a:r>
              <a:rPr lang="cs-CZ" dirty="0" smtClean="0"/>
              <a:t>Opakování po 1 hodině</a:t>
            </a:r>
          </a:p>
          <a:p>
            <a:pPr lvl="1"/>
            <a:r>
              <a:rPr lang="cs-CZ" dirty="0" smtClean="0"/>
              <a:t>Při více lidech a větší vodní ploše loďka se záchranným kruhem, házecím pytlíkem</a:t>
            </a:r>
          </a:p>
          <a:p>
            <a:pPr lvl="1"/>
            <a:r>
              <a:rPr lang="cs-CZ" dirty="0" smtClean="0"/>
              <a:t>Pro neplavce vyhrazený prostor nebo plovací vesta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Chování v krizových situacích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Posloupnost záchrany:</a:t>
            </a:r>
          </a:p>
          <a:p>
            <a:pPr lvl="1"/>
            <a:r>
              <a:rPr lang="cs-CZ" dirty="0" smtClean="0"/>
              <a:t>Sám sebe (aneb </a:t>
            </a:r>
            <a:r>
              <a:rPr lang="cs-CZ" dirty="0" err="1" smtClean="0"/>
              <a:t>dýchač</a:t>
            </a:r>
            <a:r>
              <a:rPr lang="cs-CZ" dirty="0" smtClean="0"/>
              <a:t> v letadle)</a:t>
            </a:r>
          </a:p>
          <a:p>
            <a:pPr lvl="1"/>
            <a:r>
              <a:rPr lang="cs-CZ" dirty="0" smtClean="0"/>
              <a:t>Ostatní</a:t>
            </a:r>
          </a:p>
          <a:p>
            <a:pPr lvl="1"/>
            <a:r>
              <a:rPr lang="cs-CZ" dirty="0" smtClean="0"/>
              <a:t>Materiál</a:t>
            </a:r>
            <a:r>
              <a:rPr lang="cs-CZ" dirty="0"/>
              <a:t>.</a:t>
            </a:r>
          </a:p>
          <a:p>
            <a:r>
              <a:rPr lang="cs-CZ" dirty="0" smtClean="0"/>
              <a:t>Krajní nouze: </a:t>
            </a:r>
            <a:r>
              <a:rPr lang="cs-CZ" dirty="0" smtClean="0">
                <a:solidFill>
                  <a:srgbClr val="FF0000"/>
                </a:solidFill>
              </a:rPr>
              <a:t>Čin jinak trestný, kterým</a:t>
            </a:r>
            <a:r>
              <a:rPr lang="cs-CZ" b="1" dirty="0" smtClean="0">
                <a:solidFill>
                  <a:srgbClr val="FF0000"/>
                </a:solidFill>
              </a:rPr>
              <a:t> někdo odvrací nebezpečí přímo hrozící </a:t>
            </a:r>
            <a:r>
              <a:rPr lang="cs-CZ" dirty="0" smtClean="0">
                <a:solidFill>
                  <a:srgbClr val="FF0000"/>
                </a:solidFill>
              </a:rPr>
              <a:t>zájmu chráněnému trestním zákonem, </a:t>
            </a:r>
            <a:r>
              <a:rPr lang="cs-CZ" b="1" dirty="0" smtClean="0">
                <a:solidFill>
                  <a:srgbClr val="FF0000"/>
                </a:solidFill>
              </a:rPr>
              <a:t>není trestným činem</a:t>
            </a:r>
            <a:r>
              <a:rPr lang="cs-CZ" dirty="0" smtClean="0">
                <a:solidFill>
                  <a:srgbClr val="FF0000"/>
                </a:solidFill>
              </a:rPr>
              <a:t>. (Platí i pro přestupky)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Krizové momenty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Požár</a:t>
            </a:r>
          </a:p>
          <a:p>
            <a:pPr lvl="1"/>
            <a:r>
              <a:rPr lang="cs-CZ" sz="2400" dirty="0" smtClean="0"/>
              <a:t>Počáteční požár se snažíme hasit</a:t>
            </a:r>
          </a:p>
          <a:p>
            <a:pPr lvl="1"/>
            <a:r>
              <a:rPr lang="cs-CZ" sz="2400" dirty="0" smtClean="0"/>
              <a:t>Zdržujeme se na návětrné straně</a:t>
            </a:r>
          </a:p>
          <a:p>
            <a:pPr lvl="1"/>
            <a:r>
              <a:rPr lang="cs-CZ" sz="2400" dirty="0" smtClean="0"/>
              <a:t>Pozor na hořící materiál a volit podle toho typ hasícího přístroje – univerzální je práškový/sněhový (CO2)</a:t>
            </a:r>
          </a:p>
          <a:p>
            <a:pPr lvl="1"/>
            <a:r>
              <a:rPr lang="cs-CZ" sz="2400" dirty="0" smtClean="0"/>
              <a:t>Pozor na </a:t>
            </a:r>
            <a:r>
              <a:rPr lang="cs-CZ" sz="2400" dirty="0" err="1" smtClean="0"/>
              <a:t>halonový</a:t>
            </a:r>
            <a:r>
              <a:rPr lang="cs-CZ" sz="2400" dirty="0" smtClean="0"/>
              <a:t> přístroj v uzavřené místnosti (fosgen)</a:t>
            </a:r>
          </a:p>
          <a:p>
            <a:pPr lvl="1"/>
            <a:r>
              <a:rPr lang="cs-CZ" sz="2400" dirty="0" smtClean="0"/>
              <a:t>Požár vozidla</a:t>
            </a:r>
          </a:p>
          <a:p>
            <a:pPr lvl="2"/>
            <a:r>
              <a:rPr lang="cs-CZ" dirty="0" smtClean="0"/>
              <a:t>Pozor na hrdla nádrží a na zvedání kapoty</a:t>
            </a:r>
          </a:p>
          <a:p>
            <a:pPr lvl="2"/>
            <a:r>
              <a:rPr lang="cs-CZ" dirty="0" smtClean="0"/>
              <a:t>Při požáru v prostředku hromadné dopravy použít záchrannou brzdu</a:t>
            </a:r>
          </a:p>
          <a:p>
            <a:pPr lvl="3"/>
            <a:r>
              <a:rPr lang="cs-CZ" dirty="0" smtClean="0">
                <a:solidFill>
                  <a:srgbClr val="FF0000"/>
                </a:solidFill>
              </a:rPr>
              <a:t>Správně zvolit načasování – tunel, most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Krizové momenty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 smtClean="0"/>
              <a:t>Bouřka</a:t>
            </a:r>
          </a:p>
          <a:p>
            <a:pPr lvl="1"/>
            <a:r>
              <a:rPr lang="cs-CZ" sz="2000" dirty="0" smtClean="0"/>
              <a:t>Opustit vyvýšená místa, skrýt se v budově nebo ve vozidle (Faradayova klec)</a:t>
            </a:r>
          </a:p>
          <a:p>
            <a:pPr lvl="1"/>
            <a:r>
              <a:rPr lang="cs-CZ" sz="2000" dirty="0" smtClean="0"/>
              <a:t>V otevřeném terénu sednout na bobek nebo na batoh, rozpustit skupinku</a:t>
            </a:r>
          </a:p>
          <a:p>
            <a:pPr lvl="1"/>
            <a:r>
              <a:rPr lang="cs-CZ" sz="2000" dirty="0" smtClean="0"/>
              <a:t>Dál od stromů (húlava, úder blesku)</a:t>
            </a:r>
          </a:p>
          <a:p>
            <a:r>
              <a:rPr lang="cs-CZ" sz="2400" dirty="0" smtClean="0"/>
              <a:t>Kriminální činnost</a:t>
            </a:r>
          </a:p>
          <a:p>
            <a:pPr lvl="1"/>
            <a:r>
              <a:rPr lang="cs-CZ" sz="2000" dirty="0" smtClean="0"/>
              <a:t>Nehrát si na hrdiny</a:t>
            </a:r>
          </a:p>
          <a:p>
            <a:pPr lvl="1"/>
            <a:r>
              <a:rPr lang="cs-CZ" sz="2000" dirty="0" smtClean="0"/>
              <a:t>Utéct</a:t>
            </a:r>
          </a:p>
          <a:p>
            <a:pPr lvl="1"/>
            <a:r>
              <a:rPr lang="cs-CZ" sz="2000" dirty="0" smtClean="0"/>
              <a:t>Komunikovat, argumentovat, při eskalaci volat o pomoc</a:t>
            </a:r>
          </a:p>
          <a:p>
            <a:pPr lvl="1"/>
            <a:r>
              <a:rPr lang="cs-CZ" sz="2000" dirty="0" smtClean="0"/>
              <a:t>Smířit se s okradením než přijít k úhoně</a:t>
            </a:r>
          </a:p>
          <a:p>
            <a:pPr lvl="1"/>
            <a:r>
              <a:rPr lang="cs-CZ" sz="2000" dirty="0" smtClean="0"/>
              <a:t>Při nevyprovokované potyčce nemít žádné zábrany použít agresi, řvát,  použít zbraně které jsou k dispozici, způsobit co největší zranění a ve vhodnou chvíli utéct a volat policii.</a:t>
            </a:r>
          </a:p>
          <a:p>
            <a:endParaRPr lang="cs-CZ" sz="24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Krizové momenty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Dopravní nehoda</a:t>
            </a:r>
          </a:p>
          <a:p>
            <a:pPr lvl="2"/>
            <a:r>
              <a:rPr lang="cs-CZ" dirty="0" smtClean="0"/>
              <a:t>První pomoc zraněným</a:t>
            </a:r>
          </a:p>
          <a:p>
            <a:pPr lvl="2"/>
            <a:r>
              <a:rPr lang="cs-CZ" dirty="0" smtClean="0"/>
              <a:t>Zajistit, označit a opustit vozidlo</a:t>
            </a:r>
          </a:p>
          <a:p>
            <a:pPr lvl="2"/>
            <a:r>
              <a:rPr lang="cs-CZ" dirty="0" smtClean="0"/>
              <a:t>Opustit prostor kolem vozidla, stát před vozidlem ve směru jízdy</a:t>
            </a:r>
          </a:p>
          <a:p>
            <a:pPr lvl="2"/>
            <a:r>
              <a:rPr lang="cs-CZ" dirty="0" smtClean="0"/>
              <a:t>Na dálnici stát za svodidly</a:t>
            </a:r>
          </a:p>
          <a:p>
            <a:pPr lvl="2"/>
            <a:r>
              <a:rPr lang="cs-CZ" dirty="0" smtClean="0"/>
              <a:t>Volat pomoc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Krizové momenty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Nález nebezpečného předmětu</a:t>
            </a:r>
          </a:p>
          <a:p>
            <a:pPr lvl="2"/>
            <a:r>
              <a:rPr lang="cs-CZ" dirty="0" smtClean="0"/>
              <a:t>Nevybuchlá munice nebo střelivo</a:t>
            </a:r>
          </a:p>
          <a:p>
            <a:pPr lvl="2"/>
            <a:r>
              <a:rPr lang="cs-CZ" dirty="0" smtClean="0"/>
              <a:t>Zbraně</a:t>
            </a:r>
          </a:p>
          <a:p>
            <a:pPr lvl="2"/>
            <a:r>
              <a:rPr lang="cs-CZ" dirty="0" smtClean="0"/>
              <a:t>Nebezpečné látky</a:t>
            </a:r>
          </a:p>
          <a:p>
            <a:pPr lvl="1"/>
            <a:r>
              <a:rPr lang="cs-CZ" dirty="0" smtClean="0"/>
              <a:t>Okolnosti</a:t>
            </a:r>
          </a:p>
          <a:p>
            <a:pPr lvl="1"/>
            <a:r>
              <a:rPr lang="cs-CZ" dirty="0" smtClean="0"/>
              <a:t>Zabezpečení</a:t>
            </a:r>
          </a:p>
          <a:p>
            <a:pPr lvl="2"/>
            <a:r>
              <a:rPr lang="cs-CZ" dirty="0" smtClean="0"/>
              <a:t>místa</a:t>
            </a:r>
          </a:p>
          <a:p>
            <a:pPr lvl="2"/>
            <a:r>
              <a:rPr lang="cs-CZ" dirty="0" smtClean="0"/>
              <a:t>osob</a:t>
            </a:r>
          </a:p>
          <a:p>
            <a:pPr lvl="1"/>
            <a:r>
              <a:rPr lang="cs-CZ" dirty="0" smtClean="0"/>
              <a:t>Snížení rizika správnou manipulací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Přivolání pomoci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Tísňové linky: 150 (Hasiči), 155 (RZS), PČR 158, 112 (celoevropský IZS)</a:t>
            </a:r>
          </a:p>
          <a:p>
            <a:r>
              <a:rPr lang="cs-CZ" dirty="0" smtClean="0"/>
              <a:t>Oznámení na tísňové lince:</a:t>
            </a:r>
          </a:p>
          <a:p>
            <a:pPr lvl="1"/>
            <a:r>
              <a:rPr lang="cs-CZ" dirty="0" smtClean="0"/>
              <a:t>kdo volá</a:t>
            </a:r>
          </a:p>
          <a:p>
            <a:pPr lvl="1"/>
            <a:r>
              <a:rPr lang="cs-CZ" dirty="0" smtClean="0"/>
              <a:t>odkud volá (lokalita, číslo telefonu)</a:t>
            </a:r>
          </a:p>
          <a:p>
            <a:pPr lvl="1"/>
            <a:r>
              <a:rPr lang="cs-CZ" dirty="0" smtClean="0"/>
              <a:t>co </a:t>
            </a:r>
            <a:r>
              <a:rPr lang="cs-CZ" dirty="0"/>
              <a:t>se </a:t>
            </a:r>
            <a:r>
              <a:rPr lang="cs-CZ" dirty="0" smtClean="0"/>
              <a:t>stalo</a:t>
            </a:r>
          </a:p>
          <a:p>
            <a:pPr lvl="1"/>
            <a:r>
              <a:rPr lang="cs-CZ" dirty="0" smtClean="0"/>
              <a:t>kde </a:t>
            </a:r>
            <a:r>
              <a:rPr lang="cs-CZ" dirty="0"/>
              <a:t>se to </a:t>
            </a:r>
            <a:r>
              <a:rPr lang="cs-CZ" dirty="0" smtClean="0"/>
              <a:t>stalo</a:t>
            </a:r>
          </a:p>
          <a:p>
            <a:pPr lvl="1"/>
            <a:r>
              <a:rPr lang="cs-CZ" dirty="0" smtClean="0"/>
              <a:t>Další údaje </a:t>
            </a:r>
            <a:r>
              <a:rPr lang="cs-CZ" dirty="0"/>
              <a:t>(stanoviště spojky, </a:t>
            </a:r>
            <a:r>
              <a:rPr lang="cs-CZ" dirty="0" smtClean="0"/>
              <a:t>číslo </a:t>
            </a:r>
            <a:r>
              <a:rPr lang="cs-CZ" dirty="0"/>
              <a:t>stanoviště </a:t>
            </a:r>
            <a:r>
              <a:rPr lang="cs-CZ" dirty="0" err="1" smtClean="0"/>
              <a:t>záchr</a:t>
            </a:r>
            <a:r>
              <a:rPr lang="cs-CZ" dirty="0"/>
              <a:t>. služby v lese, podrobnosti </a:t>
            </a:r>
            <a:r>
              <a:rPr lang="cs-CZ" dirty="0" smtClean="0"/>
              <a:t>o ději </a:t>
            </a:r>
            <a:r>
              <a:rPr lang="cs-CZ" dirty="0"/>
              <a:t>nebo situaci, </a:t>
            </a:r>
            <a:r>
              <a:rPr lang="cs-CZ" dirty="0" smtClean="0"/>
              <a:t>...)</a:t>
            </a:r>
          </a:p>
          <a:p>
            <a:pPr lvl="1"/>
            <a:r>
              <a:rPr lang="cs-CZ" dirty="0" smtClean="0">
                <a:solidFill>
                  <a:srgbClr val="FF0000"/>
                </a:solidFill>
              </a:rPr>
              <a:t>HOVOR VŽDY UKONČÍ OPERÁTOR!</a:t>
            </a:r>
          </a:p>
          <a:p>
            <a:r>
              <a:rPr lang="cs-CZ" dirty="0" smtClean="0"/>
              <a:t> Pomoc na místě žádáme slušně ale rozhodně </a:t>
            </a:r>
          </a:p>
          <a:p>
            <a:endParaRPr lang="cs-CZ" dirty="0" smtClean="0"/>
          </a:p>
          <a:p>
            <a:pPr lvl="1"/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Nouzové signály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Zastavení silničního vozidla </a:t>
            </a:r>
          </a:p>
          <a:p>
            <a:pPr lvl="1"/>
            <a:r>
              <a:rPr lang="cs-CZ" dirty="0" smtClean="0"/>
              <a:t>nezaměnit s autostopem </a:t>
            </a:r>
          </a:p>
          <a:p>
            <a:pPr lvl="1"/>
            <a:r>
              <a:rPr lang="cs-CZ" dirty="0" smtClean="0"/>
              <a:t>pohybovat  energicky dlaní dolů ve svislé ose</a:t>
            </a:r>
          </a:p>
          <a:p>
            <a:pPr lvl="1"/>
            <a:r>
              <a:rPr lang="cs-CZ" dirty="0" smtClean="0"/>
              <a:t>Při dobré viditelnosti stát v silnici </a:t>
            </a:r>
            <a:r>
              <a:rPr lang="cs-CZ" dirty="0" smtClean="0">
                <a:solidFill>
                  <a:srgbClr val="FF0000"/>
                </a:solidFill>
              </a:rPr>
              <a:t>ale nenechat se přejet</a:t>
            </a:r>
          </a:p>
          <a:p>
            <a:pPr lvl="1"/>
            <a:r>
              <a:rPr lang="cs-CZ" dirty="0" smtClean="0"/>
              <a:t>V noci použít červené stále světlo</a:t>
            </a:r>
            <a:endParaRPr lang="cs-CZ" dirty="0"/>
          </a:p>
          <a:p>
            <a:r>
              <a:rPr lang="cs-CZ" dirty="0" smtClean="0"/>
              <a:t>Zastavení železničního vozidla - </a:t>
            </a:r>
            <a:r>
              <a:rPr lang="cs-CZ" dirty="0" err="1" smtClean="0"/>
              <a:t>navěst</a:t>
            </a:r>
            <a:r>
              <a:rPr lang="cs-CZ" dirty="0" smtClean="0"/>
              <a:t> „Stůj, zastavte všemi prostředky“ </a:t>
            </a:r>
          </a:p>
          <a:p>
            <a:pPr lvl="1"/>
            <a:r>
              <a:rPr lang="cs-CZ" dirty="0" smtClean="0"/>
              <a:t>Kroužení (červeným) </a:t>
            </a:r>
            <a:r>
              <a:rPr lang="cs-CZ" dirty="0"/>
              <a:t>praporkem, </a:t>
            </a:r>
            <a:r>
              <a:rPr lang="cs-CZ" dirty="0" smtClean="0"/>
              <a:t>jakýmkoliv </a:t>
            </a:r>
            <a:r>
              <a:rPr lang="cs-CZ" dirty="0"/>
              <a:t>předmětem nebo jen rukou </a:t>
            </a:r>
            <a:r>
              <a:rPr lang="cs-CZ" dirty="0" smtClean="0"/>
              <a:t>velkými čelními </a:t>
            </a:r>
            <a:r>
              <a:rPr lang="cs-CZ" dirty="0"/>
              <a:t>kruhy </a:t>
            </a:r>
            <a:r>
              <a:rPr lang="cs-CZ" dirty="0" smtClean="0"/>
              <a:t>vstříc vlaku</a:t>
            </a:r>
          </a:p>
          <a:p>
            <a:pPr lvl="1"/>
            <a:r>
              <a:rPr lang="cs-CZ" dirty="0" smtClean="0"/>
              <a:t>Za snížené </a:t>
            </a:r>
            <a:r>
              <a:rPr lang="cs-CZ" dirty="0"/>
              <a:t>viditelnosti </a:t>
            </a:r>
            <a:r>
              <a:rPr lang="cs-CZ" dirty="0" smtClean="0"/>
              <a:t>použít bílé </a:t>
            </a:r>
            <a:r>
              <a:rPr lang="cs-CZ" dirty="0"/>
              <a:t>světlo. </a:t>
            </a:r>
            <a:r>
              <a:rPr lang="cs-CZ" dirty="0" smtClean="0"/>
              <a:t>Píšťalkou </a:t>
            </a:r>
            <a:r>
              <a:rPr lang="cs-CZ" dirty="0" err="1" smtClean="0"/>
              <a:t>opakovt</a:t>
            </a:r>
            <a:r>
              <a:rPr lang="cs-CZ" dirty="0" smtClean="0"/>
              <a:t> tři krátké hvizdy</a:t>
            </a:r>
            <a:r>
              <a:rPr lang="cs-CZ" dirty="0"/>
              <a:t>. </a:t>
            </a:r>
            <a:endParaRPr lang="cs-CZ" dirty="0" smtClean="0"/>
          </a:p>
          <a:p>
            <a:pPr lvl="1"/>
            <a:r>
              <a:rPr lang="cs-CZ" dirty="0" smtClean="0"/>
              <a:t>Počítáme se zábrzdnou vzdáleností (až 1000 </a:t>
            </a:r>
            <a:r>
              <a:rPr lang="cs-CZ" dirty="0"/>
              <a:t>m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>
                <a:solidFill>
                  <a:srgbClr val="FF0000"/>
                </a:solidFill>
              </a:rPr>
              <a:t>Nenechat se přejet</a:t>
            </a:r>
            <a:endParaRPr lang="cs-CZ" dirty="0">
              <a:solidFill>
                <a:srgbClr val="FF0000"/>
              </a:solidFill>
            </a:endParaRP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Nouzové signály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Signalizace vrtulníku:</a:t>
            </a:r>
          </a:p>
          <a:p>
            <a:pPr lvl="1"/>
            <a:r>
              <a:rPr lang="cs-CZ" dirty="0" smtClean="0"/>
              <a:t>Ve dne:</a:t>
            </a:r>
          </a:p>
          <a:p>
            <a:pPr lvl="2"/>
            <a:r>
              <a:rPr lang="cs-CZ" dirty="0" smtClean="0"/>
              <a:t>Tvar Y – ano potřebuji pomoc</a:t>
            </a:r>
          </a:p>
          <a:p>
            <a:pPr lvl="2"/>
            <a:r>
              <a:rPr lang="cs-CZ" dirty="0" smtClean="0"/>
              <a:t>Tvar N – nepotřebuji pomoc</a:t>
            </a:r>
          </a:p>
          <a:p>
            <a:pPr lvl="1"/>
            <a:r>
              <a:rPr lang="cs-CZ" dirty="0" smtClean="0"/>
              <a:t>V noci:</a:t>
            </a:r>
          </a:p>
          <a:p>
            <a:pPr lvl="2"/>
            <a:r>
              <a:rPr lang="cs-CZ" dirty="0" smtClean="0"/>
              <a:t>Jakékoliv světlo namířené na vrtulník</a:t>
            </a:r>
          </a:p>
          <a:p>
            <a:pPr lvl="2"/>
            <a:r>
              <a:rPr lang="cs-CZ" dirty="0" smtClean="0"/>
              <a:t>Vrtulník má vlastní zdroj světla, po osvícení prostoru vypneme náš zdroj abychom pilota neoslňovali</a:t>
            </a:r>
          </a:p>
          <a:p>
            <a:r>
              <a:rPr lang="cs-CZ" dirty="0" smtClean="0"/>
              <a:t>Na moři:</a:t>
            </a:r>
          </a:p>
          <a:p>
            <a:pPr lvl="1"/>
            <a:r>
              <a:rPr lang="cs-CZ" dirty="0" smtClean="0"/>
              <a:t>Radarový </a:t>
            </a:r>
            <a:r>
              <a:rPr lang="cs-CZ" dirty="0" err="1" smtClean="0"/>
              <a:t>odražeč</a:t>
            </a:r>
            <a:r>
              <a:rPr lang="cs-CZ" dirty="0" smtClean="0"/>
              <a:t> a signální raketa</a:t>
            </a:r>
          </a:p>
          <a:p>
            <a:pPr lvl="1"/>
            <a:r>
              <a:rPr lang="cs-CZ" dirty="0" smtClean="0"/>
              <a:t>Pohyb bílým světlem do kruhu</a:t>
            </a:r>
          </a:p>
          <a:p>
            <a:pPr lvl="1"/>
            <a:r>
              <a:rPr lang="cs-CZ" dirty="0" smtClean="0"/>
              <a:t>Vztyčením paží, jejich komíháním</a:t>
            </a:r>
          </a:p>
          <a:p>
            <a:pPr lvl="1"/>
            <a:endParaRPr lang="cs-CZ" dirty="0" smtClean="0"/>
          </a:p>
          <a:p>
            <a:pPr lvl="2">
              <a:buNone/>
            </a:pPr>
            <a:endParaRPr lang="cs-CZ" dirty="0" smtClean="0"/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Dotazy &amp; doplnění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Předpoklady odpovědnosti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Právní způsobilost – věková hranice</a:t>
            </a:r>
          </a:p>
          <a:p>
            <a:r>
              <a:rPr lang="cs-CZ" dirty="0" smtClean="0"/>
              <a:t>Zdravotní </a:t>
            </a:r>
            <a:r>
              <a:rPr lang="cs-CZ" dirty="0"/>
              <a:t>způsobilost</a:t>
            </a:r>
          </a:p>
          <a:p>
            <a:r>
              <a:rPr lang="cs-CZ" dirty="0" smtClean="0"/>
              <a:t>Duševní </a:t>
            </a:r>
            <a:r>
              <a:rPr lang="cs-CZ" dirty="0"/>
              <a:t>způsobilost– dostatečná vyspělost</a:t>
            </a:r>
          </a:p>
          <a:p>
            <a:r>
              <a:rPr lang="cs-CZ" dirty="0" smtClean="0"/>
              <a:t>Fyzická </a:t>
            </a:r>
            <a:r>
              <a:rPr lang="cs-CZ" dirty="0"/>
              <a:t>vyspělost</a:t>
            </a:r>
          </a:p>
          <a:p>
            <a:r>
              <a:rPr lang="cs-CZ" dirty="0" smtClean="0"/>
              <a:t>Odborná </a:t>
            </a:r>
            <a:r>
              <a:rPr lang="cs-CZ" dirty="0"/>
              <a:t>způsobilost– zkušenost, kvalifikace, </a:t>
            </a:r>
            <a:r>
              <a:rPr lang="cs-CZ" dirty="0" smtClean="0"/>
              <a:t>dostatečná znalost </a:t>
            </a:r>
            <a:r>
              <a:rPr lang="cs-CZ" dirty="0"/>
              <a:t>problematiky</a:t>
            </a:r>
          </a:p>
          <a:p>
            <a:r>
              <a:rPr lang="cs-CZ" dirty="0" smtClean="0"/>
              <a:t>Autorita </a:t>
            </a:r>
            <a:r>
              <a:rPr lang="cs-CZ" dirty="0"/>
              <a:t>– vnější vystupování</a:t>
            </a:r>
          </a:p>
          <a:p>
            <a:r>
              <a:rPr lang="cs-CZ" dirty="0" smtClean="0"/>
              <a:t>Znalost </a:t>
            </a:r>
            <a:r>
              <a:rPr lang="cs-CZ" dirty="0"/>
              <a:t>prostředí </a:t>
            </a:r>
            <a:r>
              <a:rPr lang="cs-CZ" dirty="0" smtClean="0"/>
              <a:t>a osob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060848"/>
            <a:ext cx="8229600" cy="2808312"/>
          </a:xfrm>
        </p:spPr>
        <p:txBody>
          <a:bodyPr/>
          <a:lstStyle/>
          <a:p>
            <a:r>
              <a:rPr lang="cs-CZ" dirty="0" smtClean="0"/>
              <a:t>„</a:t>
            </a:r>
            <a:r>
              <a:rPr lang="cs-CZ" dirty="0" err="1" smtClean="0"/>
              <a:t>Better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safe </a:t>
            </a:r>
            <a:r>
              <a:rPr lang="cs-CZ" dirty="0" err="1" smtClean="0"/>
              <a:t>than</a:t>
            </a:r>
            <a:r>
              <a:rPr lang="cs-CZ" dirty="0" smtClean="0"/>
              <a:t> </a:t>
            </a:r>
            <a:r>
              <a:rPr lang="cs-CZ" dirty="0" err="1" smtClean="0"/>
              <a:t>sorry</a:t>
            </a:r>
            <a:r>
              <a:rPr lang="cs-CZ" dirty="0" smtClean="0"/>
              <a:t>.“</a:t>
            </a:r>
            <a:br>
              <a:rPr lang="cs-CZ" dirty="0" smtClean="0"/>
            </a:b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End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Odpovědnost z pohledu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 Z právního hlediska odpovědnost </a:t>
            </a:r>
            <a:r>
              <a:rPr lang="cs-CZ" dirty="0" smtClean="0"/>
              <a:t>závisí na:</a:t>
            </a:r>
          </a:p>
          <a:p>
            <a:pPr lvl="1"/>
            <a:r>
              <a:rPr lang="cs-CZ" dirty="0" smtClean="0"/>
              <a:t>Věku </a:t>
            </a:r>
            <a:r>
              <a:rPr lang="cs-CZ" dirty="0"/>
              <a:t>(do 15/15-18/18</a:t>
            </a:r>
            <a:r>
              <a:rPr lang="cs-CZ" dirty="0" smtClean="0"/>
              <a:t>+)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Fyzické </a:t>
            </a:r>
            <a:r>
              <a:rPr lang="cs-CZ" dirty="0" smtClean="0"/>
              <a:t>způsobilosti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Duševní </a:t>
            </a:r>
            <a:r>
              <a:rPr lang="cs-CZ" dirty="0" smtClean="0"/>
              <a:t>způsobilosti</a:t>
            </a:r>
          </a:p>
          <a:p>
            <a:r>
              <a:rPr lang="cs-CZ" dirty="0" smtClean="0"/>
              <a:t> Skautský pohled: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Objektivní způsobilost – předpokládá </a:t>
            </a:r>
            <a:r>
              <a:rPr lang="cs-CZ" dirty="0" smtClean="0"/>
              <a:t>se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Stupeň dosažené </a:t>
            </a:r>
            <a:r>
              <a:rPr lang="cs-CZ" dirty="0" smtClean="0"/>
              <a:t>kvalifikace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Zkušenost, charakter činnosti – co děláme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Kompetence – co si můžu dovolit jako čekatel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„</a:t>
            </a:r>
            <a:r>
              <a:rPr lang="cs-CZ" dirty="0"/>
              <a:t>spolupůsobení při vedení oddílu“</a:t>
            </a:r>
          </a:p>
          <a:p>
            <a:r>
              <a:rPr lang="cs-CZ" dirty="0" smtClean="0"/>
              <a:t>Vedení </a:t>
            </a:r>
            <a:r>
              <a:rPr lang="cs-CZ" dirty="0"/>
              <a:t>krátkodobých akcí po domluvě s vedoucím (</a:t>
            </a:r>
            <a:r>
              <a:rPr lang="cs-CZ" dirty="0" err="1" smtClean="0"/>
              <a:t>družinovky</a:t>
            </a:r>
            <a:r>
              <a:rPr lang="cs-CZ" dirty="0" smtClean="0"/>
              <a:t>, jednodenní </a:t>
            </a:r>
            <a:r>
              <a:rPr lang="cs-CZ" dirty="0"/>
              <a:t>výpravy)</a:t>
            </a:r>
          </a:p>
          <a:p>
            <a:r>
              <a:rPr lang="cs-CZ" dirty="0" smtClean="0"/>
              <a:t>Při </a:t>
            </a:r>
            <a:r>
              <a:rPr lang="cs-CZ" dirty="0"/>
              <a:t>pověření vedoucím přebíráme částečnou či </a:t>
            </a:r>
            <a:r>
              <a:rPr lang="cs-CZ" dirty="0" smtClean="0"/>
              <a:t>plnou zodpovědnost </a:t>
            </a:r>
            <a:r>
              <a:rPr lang="cs-CZ" dirty="0"/>
              <a:t>(závisí na věku)</a:t>
            </a:r>
          </a:p>
          <a:p>
            <a:r>
              <a:rPr lang="cs-CZ" dirty="0" smtClean="0"/>
              <a:t>Nikdy </a:t>
            </a:r>
            <a:r>
              <a:rPr lang="cs-CZ" dirty="0"/>
              <a:t>nepořádáme akce na „vlastní pěst“ bez vědomí vedoucího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nebezpečných situací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Přeceňování </a:t>
            </a:r>
            <a:r>
              <a:rPr lang="cs-CZ" dirty="0">
                <a:solidFill>
                  <a:srgbClr val="FF0000"/>
                </a:solidFill>
              </a:rPr>
              <a:t>vlastních sil</a:t>
            </a:r>
          </a:p>
          <a:p>
            <a:r>
              <a:rPr lang="cs-CZ" dirty="0" smtClean="0"/>
              <a:t>Nedostatek </a:t>
            </a:r>
            <a:r>
              <a:rPr lang="cs-CZ" dirty="0"/>
              <a:t>informací</a:t>
            </a:r>
          </a:p>
          <a:p>
            <a:r>
              <a:rPr lang="cs-CZ" dirty="0" smtClean="0"/>
              <a:t>Nedostatek </a:t>
            </a:r>
            <a:r>
              <a:rPr lang="cs-CZ" dirty="0"/>
              <a:t>důvěry a autority</a:t>
            </a:r>
          </a:p>
          <a:p>
            <a:r>
              <a:rPr lang="cs-CZ" dirty="0" smtClean="0"/>
              <a:t>Vypjaté </a:t>
            </a:r>
            <a:r>
              <a:rPr lang="cs-CZ" dirty="0"/>
              <a:t>soutěžní a konkurenční prostředí</a:t>
            </a:r>
          </a:p>
          <a:p>
            <a:r>
              <a:rPr lang="cs-CZ" dirty="0" smtClean="0"/>
              <a:t>Činnost </a:t>
            </a:r>
            <a:r>
              <a:rPr lang="cs-CZ" dirty="0"/>
              <a:t>z donucení</a:t>
            </a:r>
          </a:p>
          <a:p>
            <a:r>
              <a:rPr lang="cs-CZ" dirty="0" smtClean="0"/>
              <a:t>Špatná </a:t>
            </a:r>
            <a:r>
              <a:rPr lang="cs-CZ" dirty="0"/>
              <a:t>komunikace</a:t>
            </a:r>
          </a:p>
          <a:p>
            <a:r>
              <a:rPr lang="cs-CZ" dirty="0" smtClean="0"/>
              <a:t>Snaha </a:t>
            </a:r>
            <a:r>
              <a:rPr lang="cs-CZ" dirty="0"/>
              <a:t>za každou cenu dodržet plán, program</a:t>
            </a:r>
          </a:p>
          <a:p>
            <a:r>
              <a:rPr lang="cs-CZ" dirty="0" smtClean="0"/>
              <a:t>Nevhodné </a:t>
            </a:r>
            <a:r>
              <a:rPr lang="cs-CZ" dirty="0"/>
              <a:t>zařazování jednotlivých bodů </a:t>
            </a:r>
            <a:r>
              <a:rPr lang="cs-CZ" dirty="0" smtClean="0"/>
              <a:t>programu</a:t>
            </a:r>
            <a:endParaRPr lang="cs-CZ" dirty="0"/>
          </a:p>
          <a:p>
            <a:r>
              <a:rPr lang="cs-CZ" dirty="0" smtClean="0"/>
              <a:t>Nedostatečné </a:t>
            </a:r>
            <a:r>
              <a:rPr lang="cs-CZ" dirty="0"/>
              <a:t>materiální zajištění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Aneb Jak programová klišé málem zvítězila.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2640</Words>
  <Application>Microsoft Office PowerPoint</Application>
  <PresentationFormat>Předvádění na obrazovce (4:3)</PresentationFormat>
  <Paragraphs>410</Paragraphs>
  <Slides>50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50</vt:i4>
      </vt:variant>
    </vt:vector>
  </HeadingPairs>
  <TitlesOfParts>
    <vt:vector size="51" baseType="lpstr">
      <vt:lpstr>Motiv sady Office</vt:lpstr>
      <vt:lpstr>Snímek 1</vt:lpstr>
      <vt:lpstr>Co nás čeká… </vt:lpstr>
      <vt:lpstr>Co nás čeká II. </vt:lpstr>
      <vt:lpstr>Odpovědnost</vt:lpstr>
      <vt:lpstr>Předpoklady odpovědnosti</vt:lpstr>
      <vt:lpstr>Odpovědnost z pohledu společnosti</vt:lpstr>
      <vt:lpstr>Kompetence – co si můžu dovolit jako čekatel</vt:lpstr>
      <vt:lpstr>Zdroje nebezpečných situací</vt:lpstr>
      <vt:lpstr>Historka</vt:lpstr>
      <vt:lpstr>Bezpečnost vs. zábava?</vt:lpstr>
      <vt:lpstr>Zásady bezpečného chování v místnostech</vt:lpstr>
      <vt:lpstr>Zásady bezpečného chování v místnostech</vt:lpstr>
      <vt:lpstr>Zásady bezpečného chování v tělocvičně</vt:lpstr>
      <vt:lpstr>Zásady bezpečného chování venku/hřišti</vt:lpstr>
      <vt:lpstr>Práce s nářadím</vt:lpstr>
      <vt:lpstr>Práce s nářadím</vt:lpstr>
      <vt:lpstr>Práce s materiály</vt:lpstr>
      <vt:lpstr>Práce s přístroji a spotřebiči</vt:lpstr>
      <vt:lpstr>Práce s přístroji a spotřebiči</vt:lpstr>
      <vt:lpstr>Pomůcky</vt:lpstr>
      <vt:lpstr>Předpoklady konání akcí</vt:lpstr>
      <vt:lpstr>Doprava na výpravách</vt:lpstr>
      <vt:lpstr>Historka</vt:lpstr>
      <vt:lpstr>Doprava na výpravách</vt:lpstr>
      <vt:lpstr>Přesuny po komunikacích</vt:lpstr>
      <vt:lpstr>Pohyby v terénu</vt:lpstr>
      <vt:lpstr>Přiměřená zátěž</vt:lpstr>
      <vt:lpstr>Historka</vt:lpstr>
      <vt:lpstr>Pohyb ve městě</vt:lpstr>
      <vt:lpstr>Program na výpravách</vt:lpstr>
      <vt:lpstr>Program na výpravách</vt:lpstr>
      <vt:lpstr>Návrat</vt:lpstr>
      <vt:lpstr>Historka</vt:lpstr>
      <vt:lpstr>Tábor</vt:lpstr>
      <vt:lpstr>Tábor</vt:lpstr>
      <vt:lpstr>Tábor - dlouhé hry a noční programy</vt:lpstr>
      <vt:lpstr>Tábor</vt:lpstr>
      <vt:lpstr>Historka</vt:lpstr>
      <vt:lpstr>Koupání</vt:lpstr>
      <vt:lpstr>Koupání</vt:lpstr>
      <vt:lpstr>Chování v krizových situacích</vt:lpstr>
      <vt:lpstr>Krizové momenty</vt:lpstr>
      <vt:lpstr>Krizové momenty</vt:lpstr>
      <vt:lpstr>Krizové momenty</vt:lpstr>
      <vt:lpstr>Krizové momenty</vt:lpstr>
      <vt:lpstr>Přivolání pomoci</vt:lpstr>
      <vt:lpstr>Nouzové signály</vt:lpstr>
      <vt:lpstr>Nouzové signály</vt:lpstr>
      <vt:lpstr>Dotazy &amp; doplnění</vt:lpstr>
      <vt:lpstr>„Better be safe than sorry.“ The End.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JK</dc:creator>
  <cp:lastModifiedBy>JK_H</cp:lastModifiedBy>
  <cp:revision>21</cp:revision>
  <dcterms:created xsi:type="dcterms:W3CDTF">2012-12-01T21:30:15Z</dcterms:created>
  <dcterms:modified xsi:type="dcterms:W3CDTF">2012-12-02T10:29:20Z</dcterms:modified>
</cp:coreProperties>
</file>